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76" r:id="rId8"/>
    <p:sldId id="262" r:id="rId9"/>
    <p:sldId id="263" r:id="rId10"/>
    <p:sldId id="274" r:id="rId11"/>
    <p:sldId id="277" r:id="rId12"/>
    <p:sldId id="264" r:id="rId13"/>
    <p:sldId id="265" r:id="rId14"/>
    <p:sldId id="266" r:id="rId15"/>
    <p:sldId id="267" r:id="rId16"/>
    <p:sldId id="268" r:id="rId17"/>
    <p:sldId id="270" r:id="rId18"/>
    <p:sldId id="273" r:id="rId19"/>
    <p:sldId id="272"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A63"/>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55711" autoAdjust="0"/>
  </p:normalViewPr>
  <p:slideViewPr>
    <p:cSldViewPr>
      <p:cViewPr varScale="1">
        <p:scale>
          <a:sx n="64" d="100"/>
          <a:sy n="64" d="100"/>
        </p:scale>
        <p:origin x="296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FDE01-598F-49D6-82A3-C08679B629C1}" type="datetimeFigureOut">
              <a:rPr lang="en-US" smtClean="0"/>
              <a:t>11/20/2023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64CEBD-F6E2-43A3-88B3-6AB0B781B3D7}" type="slidenum">
              <a:rPr lang="en-US" smtClean="0"/>
              <a:t>‹#›</a:t>
            </a:fld>
            <a:endParaRPr lang="en-US"/>
          </a:p>
        </p:txBody>
      </p:sp>
    </p:spTree>
    <p:extLst>
      <p:ext uri="{BB962C8B-B14F-4D97-AF65-F5344CB8AC3E}">
        <p14:creationId xmlns:p14="http://schemas.microsoft.com/office/powerpoint/2010/main" val="29853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tfonline.gov/etra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Welcome</a:t>
            </a:r>
            <a:r>
              <a:rPr lang="en-US" b="1" baseline="0" dirty="0" smtClean="0"/>
              <a:t> to todays Presentation- Crime Gun Investigations, presented by the Pennsylvania Office of Attorney General Gun Violence Section</a:t>
            </a:r>
          </a:p>
          <a:p>
            <a:endParaRPr lang="en-US" b="1" baseline="0" dirty="0" smtClean="0"/>
          </a:p>
          <a:p>
            <a:r>
              <a:rPr lang="en-US" baseline="0" dirty="0" smtClean="0"/>
              <a:t>* It is important to note the contents of this presentation is not intended to supersede any state or local law or provide authority outside your agency policies.</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a:t>
            </a:fld>
            <a:endParaRPr lang="en-US"/>
          </a:p>
        </p:txBody>
      </p:sp>
    </p:spTree>
    <p:extLst>
      <p:ext uri="{BB962C8B-B14F-4D97-AF65-F5344CB8AC3E}">
        <p14:creationId xmlns:p14="http://schemas.microsoft.com/office/powerpoint/2010/main" val="12948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benefits of using eTrace</a:t>
            </a:r>
          </a:p>
          <a:p>
            <a:endParaRPr lang="en-US" dirty="0" smtClean="0"/>
          </a:p>
          <a:p>
            <a:endParaRPr lang="en-US" dirty="0" smtClean="0"/>
          </a:p>
          <a:p>
            <a:pPr marL="171450" indent="-171450">
              <a:buFont typeface="Arial" panose="020B0604020202020204" pitchFamily="34" charset="0"/>
              <a:buChar char="•"/>
            </a:pPr>
            <a:r>
              <a:rPr lang="en-US" dirty="0" smtClean="0"/>
              <a:t>Significant reduction in the turnaround time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Increase the overall number of crime guns traced by providing a user friendly interface for entering trace data</a:t>
            </a:r>
          </a:p>
          <a:p>
            <a:pPr marL="0" indent="0">
              <a:buFont typeface="Arial" panose="020B0604020202020204" pitchFamily="34" charset="0"/>
              <a:buNone/>
            </a:pPr>
            <a:r>
              <a:rPr lang="en-US" dirty="0" smtClean="0"/>
              <a:t>  - This expands</a:t>
            </a:r>
            <a:r>
              <a:rPr lang="en-US" baseline="0" dirty="0" smtClean="0"/>
              <a:t> the available data and potential additional leads</a:t>
            </a:r>
          </a:p>
          <a:p>
            <a:pPr marL="0" indent="0">
              <a:buNone/>
            </a:pPr>
            <a:endParaRPr lang="en-US" dirty="0" smtClean="0"/>
          </a:p>
          <a:p>
            <a:pPr marL="0" indent="0">
              <a:buFont typeface="Arial" panose="020B0604020202020204" pitchFamily="34" charset="0"/>
              <a:buNone/>
            </a:pPr>
            <a:r>
              <a:rPr lang="en-US" dirty="0" smtClean="0"/>
              <a:t>Improved data quality of trace related information </a:t>
            </a:r>
          </a:p>
          <a:p>
            <a:pPr marL="0" indent="0">
              <a:buFont typeface="Arial" panose="020B0604020202020204" pitchFamily="34" charset="0"/>
              <a:buNone/>
            </a:pPr>
            <a:r>
              <a:rPr lang="en-US" dirty="0" smtClean="0"/>
              <a:t> </a:t>
            </a:r>
          </a:p>
          <a:p>
            <a:pPr marL="0" indent="0">
              <a:buFont typeface="Arial" panose="020B0604020202020204" pitchFamily="34" charset="0"/>
              <a:buNone/>
            </a:pPr>
            <a:r>
              <a:rPr lang="en-US" dirty="0" smtClean="0"/>
              <a:t>Ability to monitor the status of traces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Ability to view/print/ download completed trace results by simply logging</a:t>
            </a:r>
          </a:p>
          <a:p>
            <a:pPr marL="0" indent="0">
              <a:buFont typeface="Arial" panose="020B0604020202020204" pitchFamily="34" charset="0"/>
              <a:buNone/>
            </a:pPr>
            <a:r>
              <a:rPr lang="en-US" dirty="0" smtClean="0"/>
              <a:t> </a:t>
            </a:r>
          </a:p>
          <a:p>
            <a:pPr marL="0" indent="0">
              <a:buFont typeface="Arial" panose="020B0604020202020204" pitchFamily="34" charset="0"/>
              <a:buNone/>
            </a:pPr>
            <a:r>
              <a:rPr lang="en-US" dirty="0" smtClean="0"/>
              <a:t>Ability to perform on-line analytical research relative to  your specific agency. May provide</a:t>
            </a:r>
            <a:r>
              <a:rPr lang="en-US" baseline="0" dirty="0" smtClean="0"/>
              <a:t> specific trends to you own agency relating to firearm recoveries</a:t>
            </a:r>
            <a:endParaRPr lang="en-US" dirty="0" smtClean="0"/>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10</a:t>
            </a:fld>
            <a:endParaRPr lang="en-US"/>
          </a:p>
        </p:txBody>
      </p:sp>
    </p:spTree>
    <p:extLst>
      <p:ext uri="{BB962C8B-B14F-4D97-AF65-F5344CB8AC3E}">
        <p14:creationId xmlns:p14="http://schemas.microsoft.com/office/powerpoint/2010/main" val="2762623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Establishing</a:t>
            </a:r>
            <a:r>
              <a:rPr lang="en-US" b="1" baseline="0" dirty="0" smtClean="0"/>
              <a:t> the eTrace (paperless account)</a:t>
            </a:r>
          </a:p>
          <a:p>
            <a:endParaRPr lang="en-US" b="1" baseline="0" dirty="0" smtClean="0"/>
          </a:p>
          <a:p>
            <a:r>
              <a:rPr lang="en-US" b="0" baseline="0" dirty="0" smtClean="0"/>
              <a:t>The trace request and trace return will all be completed electronically using eTrace</a:t>
            </a:r>
          </a:p>
          <a:p>
            <a:endParaRPr lang="en-US" b="0" baseline="0" dirty="0" smtClean="0"/>
          </a:p>
          <a:p>
            <a:r>
              <a:rPr lang="en-US" dirty="0" smtClean="0"/>
              <a:t>A Memorandum of Understanding (MOU) must be signed between your agency and the ATF National Tracing Center</a:t>
            </a:r>
          </a:p>
          <a:p>
            <a:endParaRPr lang="en-US" dirty="0" smtClean="0"/>
          </a:p>
          <a:p>
            <a:pPr marL="0" indent="0">
              <a:buNone/>
            </a:pPr>
            <a:r>
              <a:rPr lang="en-US" sz="1200" dirty="0" smtClean="0"/>
              <a:t>Log on to </a:t>
            </a:r>
            <a:r>
              <a:rPr lang="en-US" sz="1200" dirty="0" smtClean="0">
                <a:hlinkClick r:id="rId3"/>
              </a:rPr>
              <a:t>www.atfonline.gov/etrace</a:t>
            </a:r>
            <a:r>
              <a:rPr lang="en-US" sz="1200" dirty="0" smtClean="0"/>
              <a:t> and click “Request an eTrace Memorandum”</a:t>
            </a:r>
          </a:p>
          <a:p>
            <a:pPr marL="0" indent="0">
              <a:buNone/>
            </a:pPr>
            <a:endParaRPr lang="en-US" sz="1200" dirty="0" smtClean="0"/>
          </a:p>
          <a:p>
            <a:pPr marL="0" indent="0">
              <a:buNone/>
            </a:pPr>
            <a:r>
              <a:rPr lang="en-US" sz="1200" dirty="0" smtClean="0"/>
              <a:t>Once completed and submitted a hard copy is returned to your agency for official signatures then returned to ATF</a:t>
            </a:r>
          </a:p>
          <a:p>
            <a:pPr marL="0" indent="0">
              <a:buNone/>
            </a:pPr>
            <a:endParaRPr lang="en-US" sz="1200" dirty="0" smtClean="0"/>
          </a:p>
          <a:p>
            <a:pPr marL="0" indent="0">
              <a:buNone/>
            </a:pPr>
            <a:r>
              <a:rPr lang="en-US" sz="1200" dirty="0" smtClean="0"/>
              <a:t>ATF will then upon receiving the signed MOU,  authorize a primary and alternate agency Point of Contact to manage your agency’s user access</a:t>
            </a:r>
          </a:p>
          <a:p>
            <a:pPr marL="0" indent="0">
              <a:buNone/>
            </a:pPr>
            <a:endParaRPr lang="en-US" sz="1200" dirty="0" smtClean="0"/>
          </a:p>
          <a:p>
            <a:pPr marL="0" indent="0">
              <a:buNone/>
            </a:pPr>
            <a:r>
              <a:rPr lang="en-US" sz="1200" dirty="0" smtClean="0">
                <a:solidFill>
                  <a:srgbClr val="FF0000"/>
                </a:solidFill>
              </a:rPr>
              <a:t>**</a:t>
            </a:r>
            <a:r>
              <a:rPr lang="en-US" sz="1200" dirty="0" smtClean="0"/>
              <a:t>The Point of Contact will have the credentials to choose</a:t>
            </a:r>
            <a:r>
              <a:rPr lang="en-US" sz="1200" baseline="0" dirty="0" smtClean="0"/>
              <a:t> </a:t>
            </a:r>
            <a:r>
              <a:rPr lang="en-US" sz="1200" dirty="0" smtClean="0"/>
              <a:t>the agencies collective data sharing option</a:t>
            </a:r>
            <a:endParaRPr lang="en-US" dirty="0" smtClean="0"/>
          </a:p>
          <a:p>
            <a:pPr marL="0" indent="0">
              <a:buNone/>
            </a:pP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8364CEBD-F6E2-43A3-88B3-6AB0B781B3D7}" type="slidenum">
              <a:rPr lang="en-US" smtClean="0"/>
              <a:t>11</a:t>
            </a:fld>
            <a:endParaRPr lang="en-US"/>
          </a:p>
        </p:txBody>
      </p:sp>
    </p:spTree>
    <p:extLst>
      <p:ext uri="{BB962C8B-B14F-4D97-AF65-F5344CB8AC3E}">
        <p14:creationId xmlns:p14="http://schemas.microsoft.com/office/powerpoint/2010/main" val="11552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Law Enforcement Participation across Pennsylvania</a:t>
            </a:r>
          </a:p>
          <a:p>
            <a:endParaRPr lang="en-US" dirty="0" smtClean="0"/>
          </a:p>
          <a:p>
            <a:r>
              <a:rPr lang="en-US" dirty="0" smtClean="0"/>
              <a:t>As of Q1 2023, 63% (694) of all PA LEA are enrolled in eTrace</a:t>
            </a:r>
          </a:p>
          <a:p>
            <a:endParaRPr lang="en-US" dirty="0" smtClean="0"/>
          </a:p>
          <a:p>
            <a:r>
              <a:rPr lang="en-US" dirty="0" smtClean="0"/>
              <a:t>Only 28% (192) of enrolled users are contributing to Collective  Data Sharing</a:t>
            </a:r>
          </a:p>
          <a:p>
            <a:endParaRPr lang="en-US" dirty="0" smtClean="0"/>
          </a:p>
          <a:p>
            <a:r>
              <a:rPr lang="en-US" dirty="0" smtClean="0"/>
              <a:t>Of the top 25 largest law enforcement agencies in PA</a:t>
            </a:r>
            <a:r>
              <a:rPr lang="en-US" baseline="0" dirty="0" smtClean="0"/>
              <a:t> - </a:t>
            </a:r>
            <a:r>
              <a:rPr lang="en-US" dirty="0" smtClean="0"/>
              <a:t>22 are enrolled in eTrace</a:t>
            </a:r>
          </a:p>
          <a:p>
            <a:endParaRPr lang="en-US" dirty="0" smtClean="0"/>
          </a:p>
          <a:p>
            <a:r>
              <a:rPr lang="en-US" dirty="0" smtClean="0"/>
              <a:t>                      We all have to do more to </a:t>
            </a:r>
            <a:r>
              <a:rPr lang="en-US" b="1" u="sng" dirty="0" smtClean="0"/>
              <a:t>increase</a:t>
            </a:r>
            <a:r>
              <a:rPr lang="en-US" dirty="0" smtClean="0"/>
              <a:t> these numbers across the Commonwealth</a:t>
            </a:r>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12</a:t>
            </a:fld>
            <a:endParaRPr lang="en-US"/>
          </a:p>
        </p:txBody>
      </p:sp>
    </p:spTree>
    <p:extLst>
      <p:ext uri="{BB962C8B-B14F-4D97-AF65-F5344CB8AC3E}">
        <p14:creationId xmlns:p14="http://schemas.microsoft.com/office/powerpoint/2010/main" val="4157668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Entry in to the National Crime Information Center or NCIC</a:t>
            </a:r>
          </a:p>
          <a:p>
            <a:endParaRPr lang="en-US" dirty="0" smtClean="0"/>
          </a:p>
          <a:p>
            <a:r>
              <a:rPr lang="en-US" dirty="0" smtClean="0"/>
              <a:t>All police recovered firearms shall be entered in to the National Crime Information Center(NCIC) as required in PA 18 § 6127</a:t>
            </a:r>
          </a:p>
          <a:p>
            <a:endParaRPr lang="en-US" dirty="0" smtClean="0"/>
          </a:p>
          <a:p>
            <a:r>
              <a:rPr lang="en-US" dirty="0" smtClean="0"/>
              <a:t>Accurate information including serial number, make, model, caliber and recovery details are essential and required </a:t>
            </a:r>
            <a:r>
              <a:rPr lang="en-US" b="1" u="sng" dirty="0" smtClean="0"/>
              <a:t>prior</a:t>
            </a:r>
            <a:r>
              <a:rPr lang="en-US" dirty="0" smtClean="0"/>
              <a:t> to NCIC entry </a:t>
            </a:r>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13</a:t>
            </a:fld>
            <a:endParaRPr lang="en-US"/>
          </a:p>
        </p:txBody>
      </p:sp>
    </p:spTree>
    <p:extLst>
      <p:ext uri="{BB962C8B-B14F-4D97-AF65-F5344CB8AC3E}">
        <p14:creationId xmlns:p14="http://schemas.microsoft.com/office/powerpoint/2010/main" val="3959818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NIBIN or the National Integrated Ballistic Information Network</a:t>
            </a:r>
          </a:p>
          <a:p>
            <a:endParaRPr lang="en-US" dirty="0" smtClean="0"/>
          </a:p>
          <a:p>
            <a:r>
              <a:rPr lang="en-US" dirty="0" smtClean="0"/>
              <a:t>Utilizing NIBIN is another critical step in crime gun investigations</a:t>
            </a:r>
          </a:p>
          <a:p>
            <a:endParaRPr lang="en-US" dirty="0" smtClean="0"/>
          </a:p>
          <a:p>
            <a:r>
              <a:rPr lang="en-US" dirty="0" smtClean="0"/>
              <a:t>NIBIN creates high-resolution, digital images of the unique markings left by a firearm on expelled cartridge cases. NIBIN automatically compares captured images of these markings to all other </a:t>
            </a:r>
          </a:p>
          <a:p>
            <a:r>
              <a:rPr lang="en-US" dirty="0" smtClean="0"/>
              <a:t>entered casings in a specific geographic region or nationwide </a:t>
            </a:r>
          </a:p>
          <a:p>
            <a:endParaRPr lang="en-US" dirty="0" smtClean="0"/>
          </a:p>
          <a:p>
            <a:r>
              <a:rPr lang="en-US" dirty="0" smtClean="0"/>
              <a:t>NIBIN provides the ability to link shootings by ballistic evidence and link recovered crime guns to shootings </a:t>
            </a:r>
          </a:p>
          <a:p>
            <a:endParaRPr lang="en-US" dirty="0" smtClean="0"/>
          </a:p>
          <a:p>
            <a:r>
              <a:rPr lang="en-US" dirty="0" smtClean="0"/>
              <a:t>Data obtained from a NIBIN hit can often disrupt the shooting cycle with L.E. intervention via interviews and arrests</a:t>
            </a:r>
          </a:p>
          <a:p>
            <a:endParaRPr lang="en-US" dirty="0" smtClean="0"/>
          </a:p>
          <a:p>
            <a:r>
              <a:rPr lang="en-US" dirty="0" smtClean="0"/>
              <a:t>  *Submit all crime guns to NIBIN approved labs for ballistic analysis</a:t>
            </a:r>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14</a:t>
            </a:fld>
            <a:endParaRPr lang="en-US"/>
          </a:p>
        </p:txBody>
      </p:sp>
    </p:spTree>
    <p:extLst>
      <p:ext uri="{BB962C8B-B14F-4D97-AF65-F5344CB8AC3E}">
        <p14:creationId xmlns:p14="http://schemas.microsoft.com/office/powerpoint/2010/main" val="7899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Straw Purchasing</a:t>
            </a:r>
          </a:p>
          <a:p>
            <a:r>
              <a:rPr lang="en-US" dirty="0" smtClean="0"/>
              <a:t>- Straw purchasing continues to be major contributor to access of firearms to those who are prohibited.</a:t>
            </a:r>
          </a:p>
          <a:p>
            <a:endParaRPr lang="en-US" dirty="0" smtClean="0"/>
          </a:p>
          <a:p>
            <a:r>
              <a:rPr lang="en-US" dirty="0" smtClean="0"/>
              <a:t>What is a straw purchaser </a:t>
            </a:r>
          </a:p>
          <a:p>
            <a:endParaRPr lang="en-US" dirty="0" smtClean="0"/>
          </a:p>
          <a:p>
            <a:r>
              <a:rPr lang="en-US" dirty="0" smtClean="0"/>
              <a:t>A straw purchaser is an individual who purchases a firearm on behalf of  someone else. Sometimes the person receiving </a:t>
            </a:r>
          </a:p>
          <a:p>
            <a:r>
              <a:rPr lang="en-US" dirty="0" smtClean="0"/>
              <a:t>the firearm is unable to purchase/possess one more than</a:t>
            </a:r>
            <a:r>
              <a:rPr lang="en-US" baseline="0" dirty="0" smtClean="0"/>
              <a:t> </a:t>
            </a:r>
            <a:r>
              <a:rPr lang="en-US" dirty="0" smtClean="0"/>
              <a:t>likely because of their criminal record,</a:t>
            </a:r>
            <a:r>
              <a:rPr lang="en-US" baseline="0" dirty="0" smtClean="0"/>
              <a:t> PFA orders or being less than 21 years of age</a:t>
            </a:r>
          </a:p>
          <a:p>
            <a:endParaRPr lang="en-US" baseline="0" dirty="0" smtClean="0"/>
          </a:p>
          <a:p>
            <a:r>
              <a:rPr lang="en-US" baseline="0" dirty="0" smtClean="0"/>
              <a:t>These purchases are in violation of </a:t>
            </a:r>
            <a:endParaRPr lang="en-US" dirty="0" smtClean="0"/>
          </a:p>
          <a:p>
            <a:endParaRPr lang="en-US" dirty="0" smtClean="0"/>
          </a:p>
          <a:p>
            <a:r>
              <a:rPr lang="en-US" dirty="0" smtClean="0"/>
              <a:t>Section 21a on the ATF Firearm Transaction Record 4473 – and my result</a:t>
            </a:r>
            <a:r>
              <a:rPr lang="en-US" baseline="0" dirty="0" smtClean="0"/>
              <a:t> in federal charges and violates </a:t>
            </a:r>
            <a:endParaRPr lang="en-US" dirty="0" smtClean="0"/>
          </a:p>
          <a:p>
            <a:r>
              <a:rPr lang="en-US" dirty="0" smtClean="0"/>
              <a:t>PA Title 18 C.S. </a:t>
            </a:r>
          </a:p>
          <a:p>
            <a:r>
              <a:rPr lang="en-US" dirty="0" smtClean="0"/>
              <a:t>   §4904- Unsworn Falsification</a:t>
            </a:r>
          </a:p>
          <a:p>
            <a:r>
              <a:rPr lang="en-US" dirty="0" smtClean="0"/>
              <a:t>   §6111- Illegal Sale or Transfer of a </a:t>
            </a:r>
          </a:p>
          <a:p>
            <a:r>
              <a:rPr lang="en-US" dirty="0" smtClean="0"/>
              <a:t>              Firearm                </a:t>
            </a:r>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15</a:t>
            </a:fld>
            <a:endParaRPr lang="en-US"/>
          </a:p>
        </p:txBody>
      </p:sp>
    </p:spTree>
    <p:extLst>
      <p:ext uri="{BB962C8B-B14F-4D97-AF65-F5344CB8AC3E}">
        <p14:creationId xmlns:p14="http://schemas.microsoft.com/office/powerpoint/2010/main" val="289832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Common indicators of straw purchasing</a:t>
            </a:r>
          </a:p>
          <a:p>
            <a:endParaRPr lang="en-US" dirty="0" smtClean="0"/>
          </a:p>
          <a:p>
            <a:r>
              <a:rPr lang="en-US" sz="1200" dirty="0" smtClean="0"/>
              <a:t>Knowledge of firearm makes and models with little knowledge of the firearm                                                            </a:t>
            </a:r>
          </a:p>
          <a:p>
            <a:endParaRPr lang="en-US" sz="1200" dirty="0" smtClean="0"/>
          </a:p>
          <a:p>
            <a:r>
              <a:rPr lang="en-US" sz="1200" dirty="0" smtClean="0"/>
              <a:t>More than one individual interacting with the dealer/handling the firearm at the time of purchase</a:t>
            </a:r>
          </a:p>
          <a:p>
            <a:endParaRPr lang="en-US" sz="1200" dirty="0" smtClean="0"/>
          </a:p>
          <a:p>
            <a:r>
              <a:rPr lang="en-US" sz="1200" dirty="0" smtClean="0"/>
              <a:t>One person does the talking, another provides the payment</a:t>
            </a:r>
          </a:p>
          <a:p>
            <a:endParaRPr lang="en-US" sz="1200" dirty="0" smtClean="0"/>
          </a:p>
          <a:p>
            <a:r>
              <a:rPr lang="en-US" sz="1200" dirty="0" smtClean="0"/>
              <a:t>No last quarter income and pays in cash</a:t>
            </a:r>
          </a:p>
          <a:p>
            <a:endParaRPr lang="en-US" sz="1200" dirty="0" smtClean="0"/>
          </a:p>
          <a:p>
            <a:r>
              <a:rPr lang="en-US" sz="1200" dirty="0" smtClean="0"/>
              <a:t>Date of birth, how close to 21 years old they are- Making multiple purchases soon after 21</a:t>
            </a:r>
            <a:r>
              <a:rPr lang="en-US" sz="1200" baseline="30000" dirty="0" smtClean="0"/>
              <a:t>st</a:t>
            </a:r>
            <a:r>
              <a:rPr lang="en-US" sz="1200" dirty="0" smtClean="0"/>
              <a:t> birthday</a:t>
            </a:r>
          </a:p>
          <a:p>
            <a:endParaRPr lang="en-US" sz="1200" dirty="0" smtClean="0"/>
          </a:p>
          <a:p>
            <a:r>
              <a:rPr lang="en-US" sz="1200" dirty="0" smtClean="0"/>
              <a:t>Close timeframe of obtaining valid PA identification and purchased firearms</a:t>
            </a:r>
          </a:p>
          <a:p>
            <a:endParaRPr lang="en-US" sz="1200" dirty="0" smtClean="0"/>
          </a:p>
          <a:p>
            <a:pPr marL="0" indent="0">
              <a:buFont typeface="Arial" panose="020B0604020202020204" pitchFamily="34" charset="0"/>
              <a:buNone/>
            </a:pPr>
            <a:r>
              <a:rPr lang="en-US" dirty="0" smtClean="0"/>
              <a:t>Low cost and common manufacturers</a:t>
            </a:r>
          </a:p>
          <a:p>
            <a:pPr lvl="1"/>
            <a:r>
              <a:rPr lang="en-US" dirty="0" smtClean="0"/>
              <a:t>SCCY, Taurus G2C, G2’s, Raven Arms, Jennings, STAR, American Tactical, High Point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Distance travelled from residence, further distance and passing other gun shops is suspicious</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Police Recoveries with no theft report on file- NCIC entries and no “stolen status”</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Multiple purchases of the same make/model caliber- very common with Glock and Taurus handguns</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Multiple firearms recovered by Law Enforcement- This</a:t>
            </a:r>
            <a:r>
              <a:rPr lang="en-US" baseline="0" dirty="0" smtClean="0"/>
              <a:t> can be seen in eTrace</a:t>
            </a:r>
            <a:endParaRPr lang="en-US"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16</a:t>
            </a:fld>
            <a:endParaRPr lang="en-US"/>
          </a:p>
        </p:txBody>
      </p:sp>
    </p:spTree>
    <p:extLst>
      <p:ext uri="{BB962C8B-B14F-4D97-AF65-F5344CB8AC3E}">
        <p14:creationId xmlns:p14="http://schemas.microsoft.com/office/powerpoint/2010/main" val="418053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JNET-</a:t>
            </a:r>
            <a:r>
              <a:rPr lang="en-US" b="1" baseline="0" dirty="0" smtClean="0"/>
              <a:t> Using QROS searches provides valuable firearm related information</a:t>
            </a:r>
          </a:p>
          <a:p>
            <a:endParaRPr lang="en-US" b="1" baseline="0" dirty="0" smtClean="0"/>
          </a:p>
          <a:p>
            <a:r>
              <a:rPr lang="en-US" b="0" dirty="0" smtClean="0"/>
              <a:t>QROS Searches only provide results on Pennsylvania</a:t>
            </a:r>
            <a:r>
              <a:rPr lang="en-US" b="0" baseline="0" dirty="0" smtClean="0"/>
              <a:t> handgun records of sale- Handguns only</a:t>
            </a:r>
          </a:p>
          <a:p>
            <a:endParaRPr lang="en-US" b="0" baseline="0" dirty="0" smtClean="0"/>
          </a:p>
          <a:p>
            <a:r>
              <a:rPr lang="en-US" b="0" baseline="0" dirty="0" smtClean="0"/>
              <a:t>You may search by </a:t>
            </a:r>
          </a:p>
          <a:p>
            <a:r>
              <a:rPr lang="en-US" b="0" baseline="0" dirty="0" smtClean="0"/>
              <a:t>     Unique firearm information- make, model, manufacturer, serial number</a:t>
            </a:r>
          </a:p>
          <a:p>
            <a:r>
              <a:rPr lang="en-US" b="0" baseline="0" dirty="0" smtClean="0"/>
              <a:t>     or by subject name and DOB </a:t>
            </a:r>
          </a:p>
          <a:p>
            <a:endParaRPr lang="en-US" b="0" baseline="0" dirty="0" smtClean="0"/>
          </a:p>
          <a:p>
            <a:r>
              <a:rPr lang="en-US" b="0" baseline="0" dirty="0" smtClean="0"/>
              <a:t>The data returned by these searches are records of sale data. This data is recorded immediately at firearms retailers that use electronic records of sale or when the records of sale </a:t>
            </a:r>
          </a:p>
          <a:p>
            <a:r>
              <a:rPr lang="en-US" b="0" baseline="0" dirty="0" smtClean="0"/>
              <a:t>are entered manually by the </a:t>
            </a:r>
            <a:r>
              <a:rPr lang="en-US" sz="1200" dirty="0" smtClean="0"/>
              <a:t> Pennsylvania State Police Firearms Compliance Unit. The manual entry of these transactions creates a significant delay and because of this the results of “No record Found” </a:t>
            </a:r>
          </a:p>
          <a:p>
            <a:r>
              <a:rPr lang="en-US" sz="1200" dirty="0" smtClean="0"/>
              <a:t>can be returned, simply because the record of sale has not been entered to date</a:t>
            </a:r>
          </a:p>
          <a:p>
            <a:endParaRPr lang="en-US" sz="1200" b="0" dirty="0" smtClean="0"/>
          </a:p>
          <a:p>
            <a:pPr marL="0" indent="0">
              <a:buNone/>
            </a:pPr>
            <a:r>
              <a:rPr lang="en-US" sz="1200" dirty="0" smtClean="0">
                <a:solidFill>
                  <a:srgbClr val="FF0000"/>
                </a:solidFill>
              </a:rPr>
              <a:t> </a:t>
            </a:r>
          </a:p>
          <a:p>
            <a:pPr marL="0" indent="0">
              <a:buNone/>
            </a:pPr>
            <a:r>
              <a:rPr lang="en-US" sz="1200" dirty="0" smtClean="0">
                <a:solidFill>
                  <a:srgbClr val="FF0000"/>
                </a:solidFill>
              </a:rPr>
              <a:t>                           *****QROS searches are not a registry and do not include all firearms owned by an</a:t>
            </a:r>
            <a:r>
              <a:rPr lang="en-US" sz="1200" baseline="0" dirty="0" smtClean="0">
                <a:solidFill>
                  <a:srgbClr val="FF0000"/>
                </a:solidFill>
              </a:rPr>
              <a:t> </a:t>
            </a:r>
            <a:r>
              <a:rPr lang="en-US" sz="1200" dirty="0" smtClean="0">
                <a:solidFill>
                  <a:srgbClr val="FF0000"/>
                </a:solidFill>
              </a:rPr>
              <a:t>individual</a:t>
            </a:r>
          </a:p>
          <a:p>
            <a:endParaRPr lang="en-US" b="0" dirty="0"/>
          </a:p>
        </p:txBody>
      </p:sp>
      <p:sp>
        <p:nvSpPr>
          <p:cNvPr id="4" name="Slide Number Placeholder 3"/>
          <p:cNvSpPr>
            <a:spLocks noGrp="1"/>
          </p:cNvSpPr>
          <p:nvPr>
            <p:ph type="sldNum" sz="quarter" idx="10"/>
          </p:nvPr>
        </p:nvSpPr>
        <p:spPr/>
        <p:txBody>
          <a:bodyPr/>
          <a:lstStyle/>
          <a:p>
            <a:fld id="{8364CEBD-F6E2-43A3-88B3-6AB0B781B3D7}" type="slidenum">
              <a:rPr lang="en-US" smtClean="0"/>
              <a:t>17</a:t>
            </a:fld>
            <a:endParaRPr lang="en-US"/>
          </a:p>
        </p:txBody>
      </p:sp>
    </p:spTree>
    <p:extLst>
      <p:ext uri="{BB962C8B-B14F-4D97-AF65-F5344CB8AC3E}">
        <p14:creationId xmlns:p14="http://schemas.microsoft.com/office/powerpoint/2010/main" val="127701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 highlights of things we covered so far..</a:t>
            </a:r>
          </a:p>
          <a:p>
            <a:endParaRPr lang="en-US" b="1" dirty="0" smtClean="0"/>
          </a:p>
          <a:p>
            <a:r>
              <a:rPr lang="en-US" dirty="0" smtClean="0"/>
              <a:t>PA 18 §6127 states L.E. </a:t>
            </a:r>
            <a:r>
              <a:rPr lang="en-US" b="1" i="1" dirty="0" smtClean="0"/>
              <a:t>shall</a:t>
            </a:r>
            <a:r>
              <a:rPr lang="en-US" dirty="0" smtClean="0"/>
              <a:t> use eTrace and NCIC entry of crime guns</a:t>
            </a:r>
          </a:p>
          <a:p>
            <a:endParaRPr lang="en-US" dirty="0" smtClean="0"/>
          </a:p>
          <a:p>
            <a:r>
              <a:rPr lang="en-US" dirty="0" smtClean="0"/>
              <a:t>Using the collective data sharing option in eTrace is a collaborative effort to share trace data and potentially identify firearms trafficking including straw purchasing </a:t>
            </a:r>
          </a:p>
          <a:p>
            <a:endParaRPr lang="en-US" dirty="0" smtClean="0"/>
          </a:p>
          <a:p>
            <a:r>
              <a:rPr lang="en-US" dirty="0" smtClean="0"/>
              <a:t>NIBIN-Ballistic analysis of crime guns can identify additional leads in violent/ firearm crimes</a:t>
            </a:r>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8364CEBD-F6E2-43A3-88B3-6AB0B781B3D7}" type="slidenum">
              <a:rPr lang="en-US" smtClean="0"/>
              <a:t>18</a:t>
            </a:fld>
            <a:endParaRPr lang="en-US"/>
          </a:p>
        </p:txBody>
      </p:sp>
    </p:spTree>
    <p:extLst>
      <p:ext uri="{BB962C8B-B14F-4D97-AF65-F5344CB8AC3E}">
        <p14:creationId xmlns:p14="http://schemas.microsoft.com/office/powerpoint/2010/main" val="3077073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a:t>
            </a:r>
            <a:r>
              <a:rPr lang="en-US" b="1" baseline="0" dirty="0" smtClean="0"/>
              <a:t> summary…</a:t>
            </a:r>
          </a:p>
          <a:p>
            <a:endParaRPr lang="en-US" b="1" baseline="0" dirty="0" smtClean="0"/>
          </a:p>
          <a:p>
            <a:r>
              <a:rPr lang="en-US" dirty="0" smtClean="0"/>
              <a:t>When a crime gun has been recovered we looked at many investigative tools to assist with identifying how an individual gained possession of a firearm and also ways to identify potential firearms trafficking</a:t>
            </a:r>
          </a:p>
          <a:p>
            <a:endParaRPr lang="en-US" dirty="0" smtClean="0"/>
          </a:p>
          <a:p>
            <a:r>
              <a:rPr lang="en-US" dirty="0" smtClean="0"/>
              <a:t>Acquiring as much information on the possessor, the firearm and the purchaser can give us a clearer picture of how the firearm became a crime gun</a:t>
            </a:r>
          </a:p>
          <a:p>
            <a:endParaRPr lang="en-US" dirty="0" smtClean="0"/>
          </a:p>
          <a:p>
            <a:r>
              <a:rPr lang="en-US" dirty="0" smtClean="0"/>
              <a:t>Using these tools and willingness to share crime gun data in eTrace can help identify firearms trafficking including straw purchasing in effort to reduce crimes involving firearms</a:t>
            </a:r>
          </a:p>
          <a:p>
            <a:endParaRPr lang="en-US" b="1" dirty="0"/>
          </a:p>
        </p:txBody>
      </p:sp>
      <p:sp>
        <p:nvSpPr>
          <p:cNvPr id="4" name="Slide Number Placeholder 3"/>
          <p:cNvSpPr>
            <a:spLocks noGrp="1"/>
          </p:cNvSpPr>
          <p:nvPr>
            <p:ph type="sldNum" sz="quarter" idx="10"/>
          </p:nvPr>
        </p:nvSpPr>
        <p:spPr/>
        <p:txBody>
          <a:bodyPr/>
          <a:lstStyle/>
          <a:p>
            <a:fld id="{8364CEBD-F6E2-43A3-88B3-6AB0B781B3D7}" type="slidenum">
              <a:rPr lang="en-US" smtClean="0"/>
              <a:t>19</a:t>
            </a:fld>
            <a:endParaRPr lang="en-US"/>
          </a:p>
        </p:txBody>
      </p:sp>
    </p:spTree>
    <p:extLst>
      <p:ext uri="{BB962C8B-B14F-4D97-AF65-F5344CB8AC3E}">
        <p14:creationId xmlns:p14="http://schemas.microsoft.com/office/powerpoint/2010/main" val="266068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 this presentation we look at the following:</a:t>
            </a:r>
          </a:p>
          <a:p>
            <a:endParaRPr lang="en-US" b="1" baseline="0" dirty="0" smtClean="0"/>
          </a:p>
          <a:p>
            <a:pPr marL="228600" indent="-228600">
              <a:buAutoNum type="arabicPeriod"/>
            </a:pPr>
            <a:r>
              <a:rPr lang="en-US" baseline="0" dirty="0" smtClean="0"/>
              <a:t>Identifying a crime gun</a:t>
            </a:r>
          </a:p>
          <a:p>
            <a:pPr marL="228600" indent="-228600">
              <a:buAutoNum type="arabicPeriod"/>
            </a:pPr>
            <a:r>
              <a:rPr lang="en-US" baseline="0" dirty="0" smtClean="0"/>
              <a:t>Title 18 PA 6127- It is the law</a:t>
            </a:r>
          </a:p>
          <a:p>
            <a:pPr marL="228600" indent="-228600">
              <a:buAutoNum type="arabicPeriod"/>
            </a:pPr>
            <a:r>
              <a:rPr lang="en-US" baseline="0" dirty="0" smtClean="0"/>
              <a:t>Using firearms tracing as a useful tool</a:t>
            </a:r>
          </a:p>
          <a:p>
            <a:pPr marL="228600" indent="-228600">
              <a:buAutoNum type="arabicPeriod"/>
            </a:pPr>
            <a:r>
              <a:rPr lang="en-US" baseline="0" dirty="0" smtClean="0"/>
              <a:t>Collective data sharing and OPTING in using eTrace</a:t>
            </a:r>
          </a:p>
          <a:p>
            <a:pPr marL="228600" indent="-228600">
              <a:buAutoNum type="arabicPeriod"/>
            </a:pPr>
            <a:r>
              <a:rPr lang="en-US" baseline="0" dirty="0" smtClean="0"/>
              <a:t>Making NCIC entry of police recovered firearms</a:t>
            </a:r>
          </a:p>
          <a:p>
            <a:pPr marL="228600" indent="-228600">
              <a:buAutoNum type="arabicPeriod"/>
            </a:pPr>
            <a:r>
              <a:rPr lang="en-US" baseline="0" dirty="0" smtClean="0"/>
              <a:t>Utilizing NIBIN</a:t>
            </a:r>
          </a:p>
          <a:p>
            <a:pPr marL="228600" indent="-228600">
              <a:buAutoNum type="arabicPeriod"/>
            </a:pPr>
            <a:r>
              <a:rPr lang="en-US" baseline="0" dirty="0" smtClean="0"/>
              <a:t>Identifying straw purchasing indicators</a:t>
            </a:r>
          </a:p>
          <a:p>
            <a:pPr marL="228600" indent="-228600">
              <a:buAutoNum type="arabicPeriod"/>
            </a:pPr>
            <a:r>
              <a:rPr lang="en-US" baseline="0" dirty="0" smtClean="0"/>
              <a:t>Using QROS searches in JNET</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2</a:t>
            </a:fld>
            <a:endParaRPr lang="en-US"/>
          </a:p>
        </p:txBody>
      </p:sp>
    </p:spTree>
    <p:extLst>
      <p:ext uri="{BB962C8B-B14F-4D97-AF65-F5344CB8AC3E}">
        <p14:creationId xmlns:p14="http://schemas.microsoft.com/office/powerpoint/2010/main" val="22160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Please feel free to use the above contacts for any additional questions and use the contact information for ATF’s National Tracing Center for any trace related questions</a:t>
            </a:r>
          </a:p>
          <a:p>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20</a:t>
            </a:fld>
            <a:endParaRPr lang="en-US"/>
          </a:p>
        </p:txBody>
      </p:sp>
    </p:spTree>
    <p:extLst>
      <p:ext uri="{BB962C8B-B14F-4D97-AF65-F5344CB8AC3E}">
        <p14:creationId xmlns:p14="http://schemas.microsoft.com/office/powerpoint/2010/main" val="1078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Crime Guns by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National Crime Gun Intelligence Center defines a crime gun as any firearm </a:t>
            </a:r>
            <a:r>
              <a:rPr lang="en-US" dirty="0" smtClean="0">
                <a:solidFill>
                  <a:srgbClr val="FF0000"/>
                </a:solidFill>
              </a:rPr>
              <a:t>possessed</a:t>
            </a:r>
            <a:r>
              <a:rPr lang="en-US" dirty="0" smtClean="0"/>
              <a:t> or used, </a:t>
            </a:r>
            <a:r>
              <a:rPr lang="en-US" dirty="0" smtClean="0">
                <a:solidFill>
                  <a:srgbClr val="FF0000"/>
                </a:solidFill>
              </a:rPr>
              <a:t>or intended to be used</a:t>
            </a:r>
            <a:r>
              <a:rPr lang="en-US" dirty="0" smtClean="0"/>
              <a:t>, in a crime or suspected to have been used in a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This includes firearms found or otherwise recovered by law enforcement that maybe suspected to have been used in a crime.¹</a:t>
            </a:r>
          </a:p>
          <a:p>
            <a:endParaRPr lang="en-US" b="1" dirty="0" smtClean="0"/>
          </a:p>
          <a:p>
            <a:endParaRPr lang="en-US" dirty="0" smtClean="0"/>
          </a:p>
          <a:p>
            <a:r>
              <a:rPr lang="en-US" dirty="0" smtClean="0"/>
              <a:t>ATF data from the firearms tracing system reports that in 2021 of all the LE agencies using eTrace reported</a:t>
            </a:r>
          </a:p>
          <a:p>
            <a:pPr marL="0" indent="0">
              <a:buNone/>
            </a:pPr>
            <a:r>
              <a:rPr lang="en-US" dirty="0" smtClean="0"/>
              <a:t>15,370 firearm</a:t>
            </a:r>
            <a:r>
              <a:rPr lang="en-US" baseline="0" dirty="0" smtClean="0"/>
              <a:t> recoveries in Pennsylvania of these firearms</a:t>
            </a:r>
            <a:endParaRPr lang="en-US" dirty="0" smtClean="0"/>
          </a:p>
          <a:p>
            <a:pPr marL="0" indent="0">
              <a:buNone/>
            </a:pPr>
            <a:r>
              <a:rPr lang="en-US" dirty="0" smtClean="0"/>
              <a:t>    -11,194 were reported as Pistols/handguns</a:t>
            </a:r>
          </a:p>
        </p:txBody>
      </p:sp>
      <p:sp>
        <p:nvSpPr>
          <p:cNvPr id="4" name="Slide Number Placeholder 3"/>
          <p:cNvSpPr>
            <a:spLocks noGrp="1"/>
          </p:cNvSpPr>
          <p:nvPr>
            <p:ph type="sldNum" sz="quarter" idx="10"/>
          </p:nvPr>
        </p:nvSpPr>
        <p:spPr/>
        <p:txBody>
          <a:bodyPr/>
          <a:lstStyle/>
          <a:p>
            <a:fld id="{8364CEBD-F6E2-43A3-88B3-6AB0B781B3D7}" type="slidenum">
              <a:rPr lang="en-US" smtClean="0"/>
              <a:t>3</a:t>
            </a:fld>
            <a:endParaRPr lang="en-US"/>
          </a:p>
        </p:txBody>
      </p:sp>
    </p:spTree>
    <p:extLst>
      <p:ext uri="{BB962C8B-B14F-4D97-AF65-F5344CB8AC3E}">
        <p14:creationId xmlns:p14="http://schemas.microsoft.com/office/powerpoint/2010/main" val="90040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is PA 18 6127</a:t>
            </a:r>
          </a:p>
          <a:p>
            <a:endParaRPr lang="en-US" b="1" dirty="0" smtClean="0"/>
          </a:p>
          <a:p>
            <a:r>
              <a:rPr lang="en-US" dirty="0" smtClean="0"/>
              <a:t>PA Title 18§ 6127- It is a LAW</a:t>
            </a:r>
            <a:r>
              <a:rPr lang="en-US" baseline="0" dirty="0" smtClean="0"/>
              <a:t> that all recovered crime guns shall be eTraced and entered in to NCIC</a:t>
            </a:r>
          </a:p>
          <a:p>
            <a:endParaRPr lang="en-US" b="1" dirty="0" smtClean="0"/>
          </a:p>
          <a:p>
            <a:r>
              <a:rPr lang="en-US" b="1" dirty="0" smtClean="0"/>
              <a:t>(a) Illegal possession.--</a:t>
            </a:r>
            <a:r>
              <a:rPr lang="en-US" dirty="0" smtClean="0"/>
              <a:t>Upon confiscating or recovering a firearm from the possession of anyone who is not permitted by Federal or State law to possess a firearm, a local law enforcement agency shall use the best available information, including a firearms trace where necessary, to determine how and from where the person gained possession of the firearm.</a:t>
            </a:r>
          </a:p>
          <a:p>
            <a:endParaRPr lang="en-US" b="1" dirty="0" smtClean="0"/>
          </a:p>
          <a:p>
            <a:r>
              <a:rPr lang="en-US" b="1" dirty="0" smtClean="0"/>
              <a:t>(b) Tracing.--</a:t>
            </a:r>
            <a:r>
              <a:rPr lang="en-US" dirty="0" smtClean="0"/>
              <a:t>Local law enforcement </a:t>
            </a:r>
            <a:r>
              <a:rPr lang="en-US" b="1" u="sng" dirty="0" smtClean="0"/>
              <a:t>shall</a:t>
            </a:r>
            <a:r>
              <a:rPr lang="en-US" b="1" dirty="0" smtClean="0"/>
              <a:t> </a:t>
            </a:r>
            <a:r>
              <a:rPr lang="en-US" dirty="0" smtClean="0"/>
              <a:t>use the National Tracing Center</a:t>
            </a:r>
            <a:r>
              <a:rPr lang="en-US" baseline="0" dirty="0" smtClean="0"/>
              <a:t> at </a:t>
            </a:r>
            <a:r>
              <a:rPr lang="en-US" dirty="0" smtClean="0"/>
              <a:t> Alcohol, Tobacco, Firearms and Explosives (ATF)  in complying with subsection (a).</a:t>
            </a:r>
          </a:p>
          <a:p>
            <a:endParaRPr lang="en-US" b="1" dirty="0" smtClean="0"/>
          </a:p>
          <a:p>
            <a:r>
              <a:rPr lang="en-US" b="1" dirty="0" smtClean="0"/>
              <a:t>(c) Notification.--</a:t>
            </a:r>
            <a:r>
              <a:rPr lang="en-US" dirty="0" smtClean="0"/>
              <a:t>Local law enforcement agencies </a:t>
            </a:r>
            <a:r>
              <a:rPr lang="en-US" b="1" u="sng" dirty="0" smtClean="0"/>
              <a:t>shall</a:t>
            </a:r>
            <a:r>
              <a:rPr lang="en-US" dirty="0" smtClean="0"/>
              <a:t> advise the Pennsylvania State Police of all firearms that are recovered in accordance with this section. This is the NCIC entry </a:t>
            </a:r>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4</a:t>
            </a:fld>
            <a:endParaRPr lang="en-US"/>
          </a:p>
        </p:txBody>
      </p:sp>
    </p:spTree>
    <p:extLst>
      <p:ext uri="{BB962C8B-B14F-4D97-AF65-F5344CB8AC3E}">
        <p14:creationId xmlns:p14="http://schemas.microsoft.com/office/powerpoint/2010/main" val="93275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ATF National Tracing Center</a:t>
            </a:r>
          </a:p>
          <a:p>
            <a:endParaRPr lang="en-US" b="1" dirty="0" smtClean="0"/>
          </a:p>
          <a:p>
            <a:r>
              <a:rPr lang="en-US" dirty="0" smtClean="0"/>
              <a:t>ATF National Tracing Center is located in West Virginia. They are the nations</a:t>
            </a:r>
            <a:r>
              <a:rPr lang="en-US" baseline="0" dirty="0" smtClean="0"/>
              <a:t> repository for all firearms records from licensed firearms retailers that are out of business. </a:t>
            </a:r>
          </a:p>
          <a:p>
            <a:r>
              <a:rPr lang="en-US" baseline="0" dirty="0" smtClean="0"/>
              <a:t>All active firearms retailers must maintain their own records of sale for lifetime.</a:t>
            </a:r>
          </a:p>
          <a:p>
            <a:r>
              <a:rPr lang="en-US" baseline="0" dirty="0" smtClean="0"/>
              <a:t>Once a firearms trace is requested by L.E., the request goes to the tracing center to research the firearm. </a:t>
            </a:r>
          </a:p>
          <a:p>
            <a:r>
              <a:rPr lang="en-US" baseline="0" dirty="0" smtClean="0"/>
              <a:t>The make, model, manufacturer, caliber and serial number must be accurate. From this information the tracing center will start the process </a:t>
            </a:r>
            <a:r>
              <a:rPr lang="en-US" dirty="0" smtClean="0"/>
              <a:t>of researching the legal sale/transfer of the</a:t>
            </a:r>
            <a:r>
              <a:rPr lang="en-US" baseline="0" dirty="0" smtClean="0"/>
              <a:t> </a:t>
            </a:r>
            <a:r>
              <a:rPr lang="en-US" dirty="0" smtClean="0"/>
              <a:t>firearm from manufacturer to retail sale.</a:t>
            </a:r>
          </a:p>
          <a:p>
            <a:r>
              <a:rPr lang="en-US" dirty="0" smtClean="0"/>
              <a:t>Using information unique to the firearm </a:t>
            </a:r>
            <a:r>
              <a:rPr lang="en-US" baseline="0" dirty="0" smtClean="0"/>
              <a:t> as provided by L.E.</a:t>
            </a:r>
          </a:p>
          <a:p>
            <a:endParaRPr lang="en-US" dirty="0" smtClean="0"/>
          </a:p>
          <a:p>
            <a:r>
              <a:rPr lang="en-US" dirty="0" smtClean="0"/>
              <a:t> ATF’s National Tracing Center can conduct research allowing law enforcement to identify the </a:t>
            </a:r>
            <a:r>
              <a:rPr lang="en-US" b="1" u="sng" dirty="0" smtClean="0"/>
              <a:t>first retail purchaser </a:t>
            </a:r>
            <a:r>
              <a:rPr lang="en-US" dirty="0" smtClean="0"/>
              <a:t>of a firearm</a:t>
            </a:r>
          </a:p>
          <a:p>
            <a:endParaRPr lang="en-US" dirty="0" smtClean="0"/>
          </a:p>
          <a:p>
            <a:r>
              <a:rPr lang="en-US" dirty="0" smtClean="0"/>
              <a:t> This will provide a</a:t>
            </a:r>
            <a:r>
              <a:rPr lang="en-US" baseline="0" dirty="0" smtClean="0"/>
              <a:t> place to start with the investigation to determine how the firearm ended up becoming a possible crime gun</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5</a:t>
            </a:fld>
            <a:endParaRPr lang="en-US"/>
          </a:p>
        </p:txBody>
      </p:sp>
    </p:spTree>
    <p:extLst>
      <p:ext uri="{BB962C8B-B14F-4D97-AF65-F5344CB8AC3E}">
        <p14:creationId xmlns:p14="http://schemas.microsoft.com/office/powerpoint/2010/main" val="133319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Firearms tracing</a:t>
            </a:r>
            <a:r>
              <a:rPr lang="en-US" b="1" baseline="0" dirty="0" smtClean="0"/>
              <a:t> can be requested in 3 ways:</a:t>
            </a:r>
          </a:p>
          <a:p>
            <a:endParaRPr lang="en-US" baseline="0" dirty="0" smtClean="0"/>
          </a:p>
          <a:p>
            <a:r>
              <a:rPr lang="en-US" baseline="0" dirty="0" smtClean="0"/>
              <a:t>The first one is submitting the request to the tracing center electronically- known as eTrace</a:t>
            </a:r>
          </a:p>
          <a:p>
            <a:r>
              <a:rPr lang="en-US" baseline="0" dirty="0" smtClean="0"/>
              <a:t>-The preferred method and requires an eTrace account between the LE agency and the tracing center and is paperless</a:t>
            </a:r>
          </a:p>
          <a:p>
            <a:endParaRPr lang="en-US" baseline="0" dirty="0" smtClean="0"/>
          </a:p>
          <a:p>
            <a:r>
              <a:rPr lang="en-US" baseline="0" dirty="0" smtClean="0"/>
              <a:t>Secondly, manually submit a ATF trace request form 3312.1 via mail or fax to ATF National Tracing Center</a:t>
            </a:r>
          </a:p>
          <a:p>
            <a:endParaRPr lang="en-US" baseline="0" dirty="0" smtClean="0"/>
          </a:p>
          <a:p>
            <a:pPr marL="0" indent="0">
              <a:buNone/>
            </a:pPr>
            <a:r>
              <a:rPr lang="en-US" baseline="0" dirty="0" smtClean="0"/>
              <a:t>Third, LE may request an urgent trace via telephone. These are only accepted in special circumstances involving </a:t>
            </a:r>
            <a:r>
              <a:rPr lang="en-US" dirty="0" smtClean="0"/>
              <a:t>violent crime or </a:t>
            </a:r>
          </a:p>
          <a:p>
            <a:pPr marL="0" indent="0">
              <a:buNone/>
            </a:pPr>
            <a:r>
              <a:rPr lang="en-US" dirty="0" smtClean="0"/>
              <a:t>law enforcement involved shootings  </a:t>
            </a:r>
          </a:p>
          <a:p>
            <a:endParaRPr lang="en-US" baseline="0" dirty="0" smtClean="0"/>
          </a:p>
          <a:p>
            <a:endParaRPr lang="en-US" baseline="0" dirty="0" smtClean="0"/>
          </a:p>
          <a:p>
            <a:r>
              <a:rPr lang="en-US" baseline="0" dirty="0" smtClean="0"/>
              <a:t>*These firearms trace requests are provided to LE free without costs</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6</a:t>
            </a:fld>
            <a:endParaRPr lang="en-US"/>
          </a:p>
        </p:txBody>
      </p:sp>
    </p:spTree>
    <p:extLst>
      <p:ext uri="{BB962C8B-B14F-4D97-AF65-F5344CB8AC3E}">
        <p14:creationId xmlns:p14="http://schemas.microsoft.com/office/powerpoint/2010/main" val="310869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Requirements for Submitting a Firearm Trace Request</a:t>
            </a:r>
          </a:p>
          <a:p>
            <a:endParaRPr lang="en-US" dirty="0" smtClean="0"/>
          </a:p>
          <a:p>
            <a:r>
              <a:rPr lang="en-US" dirty="0" smtClean="0"/>
              <a:t>The Tracing Center requires complete and accurate information to ensure an timely trace return</a:t>
            </a:r>
          </a:p>
          <a:p>
            <a:endParaRPr lang="en-US" dirty="0" smtClean="0"/>
          </a:p>
          <a:p>
            <a:r>
              <a:rPr lang="en-US" dirty="0" smtClean="0"/>
              <a:t>Complete firearm details including</a:t>
            </a:r>
            <a:r>
              <a:rPr lang="en-US" baseline="0" dirty="0" smtClean="0"/>
              <a:t> make, model, manufacturer, serial number</a:t>
            </a:r>
          </a:p>
          <a:p>
            <a:endParaRPr lang="en-US" baseline="0" dirty="0" smtClean="0"/>
          </a:p>
          <a:p>
            <a:r>
              <a:rPr lang="en-US" baseline="0" dirty="0" smtClean="0"/>
              <a:t>Complete and updated requestor information including agency ORI</a:t>
            </a:r>
          </a:p>
          <a:p>
            <a:endParaRPr lang="en-US" baseline="0" dirty="0" smtClean="0"/>
          </a:p>
          <a:p>
            <a:r>
              <a:rPr lang="en-US" baseline="0" dirty="0" smtClean="0"/>
              <a:t>Possessor and Associate personal identifiers</a:t>
            </a:r>
          </a:p>
          <a:p>
            <a:endParaRPr lang="en-US" baseline="0" dirty="0" smtClean="0"/>
          </a:p>
          <a:p>
            <a:r>
              <a:rPr lang="en-US" baseline="0" dirty="0" smtClean="0"/>
              <a:t>Firearm recovery location- The specific address of recovery location</a:t>
            </a:r>
          </a:p>
          <a:p>
            <a:endParaRPr lang="en-US" baseline="0" dirty="0" smtClean="0"/>
          </a:p>
          <a:p>
            <a:r>
              <a:rPr lang="en-US" baseline="0" dirty="0" smtClean="0"/>
              <a:t>Alleged crime nexus or case type- example narcotics, homicide </a:t>
            </a:r>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7</a:t>
            </a:fld>
            <a:endParaRPr lang="en-US"/>
          </a:p>
        </p:txBody>
      </p:sp>
    </p:spTree>
    <p:extLst>
      <p:ext uri="{BB962C8B-B14F-4D97-AF65-F5344CB8AC3E}">
        <p14:creationId xmlns:p14="http://schemas.microsoft.com/office/powerpoint/2010/main" val="3731501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Firearms Tracing using electronic submissions </a:t>
            </a:r>
            <a:r>
              <a:rPr lang="en-US" dirty="0" smtClean="0"/>
              <a:t>– </a:t>
            </a:r>
            <a:r>
              <a:rPr lang="en-US" b="1" u="sng" dirty="0" smtClean="0"/>
              <a:t>eTrace</a:t>
            </a:r>
          </a:p>
          <a:p>
            <a:endParaRPr lang="en-US" b="1" u="sng" dirty="0" smtClean="0"/>
          </a:p>
          <a:p>
            <a:endParaRPr lang="en-US" dirty="0" smtClean="0"/>
          </a:p>
          <a:p>
            <a:r>
              <a:rPr lang="en-US" dirty="0" smtClean="0"/>
              <a:t>eTrace is the paperless, electronic submission of firearms trace requests to ATF-National Tracing Center</a:t>
            </a:r>
          </a:p>
          <a:p>
            <a:endParaRPr lang="en-US" dirty="0" smtClean="0"/>
          </a:p>
          <a:p>
            <a:r>
              <a:rPr lang="en-US" dirty="0" smtClean="0"/>
              <a:t>Trace data and requesting agency returns are available in this web based system</a:t>
            </a:r>
          </a:p>
          <a:p>
            <a:endParaRPr lang="en-US" dirty="0" smtClean="0"/>
          </a:p>
          <a:p>
            <a:r>
              <a:rPr lang="en-US" dirty="0" smtClean="0"/>
              <a:t>An eTrace MOU with ATF is required before the eTrace account can be initiated</a:t>
            </a:r>
          </a:p>
          <a:p>
            <a:endParaRPr lang="en-US" dirty="0" smtClean="0"/>
          </a:p>
          <a:p>
            <a:r>
              <a:rPr lang="en-US" dirty="0" smtClean="0"/>
              <a:t>Collective Data Sharing- Agencies are encouraged to participate by “opting in” to</a:t>
            </a:r>
            <a:r>
              <a:rPr lang="en-US" baseline="0" dirty="0" smtClean="0"/>
              <a:t> share</a:t>
            </a:r>
            <a:r>
              <a:rPr lang="en-US" dirty="0" smtClean="0"/>
              <a:t> vital crime gun intelligence to other agencies who also opt in to sharing their trace data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8</a:t>
            </a:fld>
            <a:endParaRPr lang="en-US"/>
          </a:p>
        </p:txBody>
      </p:sp>
    </p:spTree>
    <p:extLst>
      <p:ext uri="{BB962C8B-B14F-4D97-AF65-F5344CB8AC3E}">
        <p14:creationId xmlns:p14="http://schemas.microsoft.com/office/powerpoint/2010/main" val="268052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closer look at collective data sharing</a:t>
            </a:r>
          </a:p>
          <a:p>
            <a:endParaRPr lang="en-US" dirty="0" smtClean="0"/>
          </a:p>
          <a:p>
            <a:r>
              <a:rPr lang="en-US" dirty="0" smtClean="0"/>
              <a:t>Collective</a:t>
            </a:r>
            <a:r>
              <a:rPr lang="en-US" baseline="0" dirty="0" smtClean="0"/>
              <a:t> data sharing can be critical in identifying firearms trafficking and all agencies are urged to “opt in”.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Collective data sharing (CDS) is a function in eTrace that permits other “opting in” agencies the ability to view and share trace related data. </a:t>
            </a:r>
            <a:r>
              <a:rPr lang="en-US" baseline="0" dirty="0" smtClean="0"/>
              <a:t>Each agency must manually “opt in”.</a:t>
            </a:r>
          </a:p>
          <a:p>
            <a:endParaRPr lang="en-US" baseline="0" dirty="0" smtClean="0"/>
          </a:p>
          <a:p>
            <a:endParaRPr lang="en-US" baseline="0" dirty="0" smtClean="0"/>
          </a:p>
          <a:p>
            <a:r>
              <a:rPr lang="en-US" dirty="0" smtClean="0"/>
              <a:t>  This enhances law enforcement abilities to access other potential leads relative to firearms trafficking.</a:t>
            </a:r>
          </a:p>
          <a:p>
            <a:r>
              <a:rPr lang="en-US" dirty="0" smtClean="0"/>
              <a:t> </a:t>
            </a:r>
          </a:p>
          <a:p>
            <a:r>
              <a:rPr lang="en-US" dirty="0" smtClean="0"/>
              <a:t>  Without choosing the CDS option these leads may go unnoticed</a:t>
            </a:r>
          </a:p>
          <a:p>
            <a:endParaRPr lang="en-US" dirty="0" smtClean="0"/>
          </a:p>
          <a:p>
            <a:r>
              <a:rPr lang="en-US" dirty="0" smtClean="0"/>
              <a:t>  If your agency does not opt in for CDS you do not have the capability to see the data and miss potential leads</a:t>
            </a:r>
          </a:p>
          <a:p>
            <a:endParaRPr lang="en-US" dirty="0" smtClean="0"/>
          </a:p>
          <a:p>
            <a:r>
              <a:rPr lang="en-US" dirty="0" smtClean="0"/>
              <a:t>  Opting in allows your agency access to additional crime gun</a:t>
            </a:r>
            <a:r>
              <a:rPr lang="en-US" baseline="0" dirty="0" smtClean="0"/>
              <a:t> data and other potential leads</a:t>
            </a:r>
          </a:p>
          <a:p>
            <a:endParaRPr lang="en-US" baseline="0" dirty="0" smtClean="0"/>
          </a:p>
          <a:p>
            <a:r>
              <a:rPr lang="en-US" dirty="0" smtClean="0"/>
              <a:t>                                                  * The data returned is limited to in-state (PA) transactions only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364CEBD-F6E2-43A3-88B3-6AB0B781B3D7}" type="slidenum">
              <a:rPr lang="en-US" smtClean="0"/>
              <a:t>9</a:t>
            </a:fld>
            <a:endParaRPr lang="en-US"/>
          </a:p>
        </p:txBody>
      </p:sp>
    </p:spTree>
    <p:extLst>
      <p:ext uri="{BB962C8B-B14F-4D97-AF65-F5344CB8AC3E}">
        <p14:creationId xmlns:p14="http://schemas.microsoft.com/office/powerpoint/2010/main" val="3358900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92119"/>
          </a:xfrm>
          <a:prstGeom prst="rect">
            <a:avLst/>
          </a:prstGeom>
        </p:spPr>
      </p:pic>
      <p:sp>
        <p:nvSpPr>
          <p:cNvPr id="6" name="TextBox 5"/>
          <p:cNvSpPr txBox="1"/>
          <p:nvPr userDrawn="1"/>
        </p:nvSpPr>
        <p:spPr>
          <a:xfrm>
            <a:off x="3810000" y="1828800"/>
            <a:ext cx="5029200" cy="1200329"/>
          </a:xfrm>
          <a:prstGeom prst="rect">
            <a:avLst/>
          </a:prstGeom>
          <a:noFill/>
        </p:spPr>
        <p:txBody>
          <a:bodyPr wrap="square" rtlCol="0">
            <a:spAutoFit/>
          </a:bodyPr>
          <a:lstStyle/>
          <a:p>
            <a:r>
              <a:rPr lang="en-US" sz="3600" dirty="0" smtClean="0">
                <a:solidFill>
                  <a:srgbClr val="1E2A63"/>
                </a:solidFill>
                <a:latin typeface="Impact" panose="020B0806030902050204" pitchFamily="34" charset="0"/>
              </a:rPr>
              <a:t>Crime</a:t>
            </a:r>
            <a:r>
              <a:rPr lang="en-US" sz="3600" baseline="0" dirty="0" smtClean="0">
                <a:solidFill>
                  <a:srgbClr val="1E2A63"/>
                </a:solidFill>
                <a:latin typeface="Impact" panose="020B0806030902050204" pitchFamily="34" charset="0"/>
              </a:rPr>
              <a:t> Gun Investigations and Firearms Reporting</a:t>
            </a:r>
            <a:endParaRPr lang="en-US" sz="3600" dirty="0">
              <a:solidFill>
                <a:srgbClr val="1E2A63"/>
              </a:solidFill>
              <a:latin typeface="Impact" panose="020B0806030902050204" pitchFamily="34" charset="0"/>
            </a:endParaRPr>
          </a:p>
        </p:txBody>
      </p:sp>
      <p:sp>
        <p:nvSpPr>
          <p:cNvPr id="7" name="TextBox 6"/>
          <p:cNvSpPr txBox="1"/>
          <p:nvPr userDrawn="1"/>
        </p:nvSpPr>
        <p:spPr>
          <a:xfrm>
            <a:off x="304800" y="4184411"/>
            <a:ext cx="6705600" cy="954107"/>
          </a:xfrm>
          <a:prstGeom prst="rect">
            <a:avLst/>
          </a:prstGeom>
          <a:noFill/>
        </p:spPr>
        <p:txBody>
          <a:bodyPr wrap="square" rtlCol="0">
            <a:spAutoFit/>
          </a:bodyPr>
          <a:lstStyle/>
          <a:p>
            <a:r>
              <a:rPr lang="en-US" sz="2800" b="1" dirty="0" smtClean="0">
                <a:solidFill>
                  <a:schemeClr val="tx2">
                    <a:lumMod val="75000"/>
                  </a:schemeClr>
                </a:solidFill>
                <a:latin typeface="Arial" panose="020B0604020202020204" pitchFamily="34" charset="0"/>
                <a:cs typeface="Arial" panose="020B0604020202020204" pitchFamily="34" charset="0"/>
              </a:rPr>
              <a:t>Pennsylvania</a:t>
            </a:r>
            <a:r>
              <a:rPr lang="en-US" sz="2800" b="1" baseline="0" dirty="0" smtClean="0">
                <a:solidFill>
                  <a:schemeClr val="tx2">
                    <a:lumMod val="75000"/>
                  </a:schemeClr>
                </a:solidFill>
                <a:latin typeface="Arial" panose="020B0604020202020204" pitchFamily="34" charset="0"/>
                <a:cs typeface="Arial" panose="020B0604020202020204" pitchFamily="34" charset="0"/>
              </a:rPr>
              <a:t> Attorney General,</a:t>
            </a:r>
          </a:p>
          <a:p>
            <a:r>
              <a:rPr lang="en-US" sz="2800" b="1" baseline="0" dirty="0" smtClean="0">
                <a:solidFill>
                  <a:schemeClr val="tx2">
                    <a:lumMod val="75000"/>
                  </a:schemeClr>
                </a:solidFill>
                <a:latin typeface="Arial" panose="020B0604020202020204" pitchFamily="34" charset="0"/>
                <a:cs typeface="Arial" panose="020B0604020202020204" pitchFamily="34" charset="0"/>
              </a:rPr>
              <a:t>Gun Violence Section (GVS)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685800"/>
            <a:ext cx="2811780" cy="2849880"/>
          </a:xfrm>
          <a:prstGeom prst="rect">
            <a:avLst/>
          </a:prstGeom>
        </p:spPr>
      </p:pic>
      <p:pic>
        <p:nvPicPr>
          <p:cNvPr id="4" name="Picture 3"/>
          <p:cNvPicPr>
            <a:picLocks noChangeAspect="1"/>
          </p:cNvPicPr>
          <p:nvPr userDrawn="1"/>
        </p:nvPicPr>
        <p:blipFill>
          <a:blip r:embed="rId4"/>
          <a:stretch>
            <a:fillRect/>
          </a:stretch>
        </p:blipFill>
        <p:spPr>
          <a:xfrm>
            <a:off x="381001" y="5638800"/>
            <a:ext cx="3048000" cy="1143000"/>
          </a:xfrm>
          <a:prstGeom prst="rect">
            <a:avLst/>
          </a:prstGeom>
        </p:spPr>
      </p:pic>
    </p:spTree>
    <p:extLst>
      <p:ext uri="{BB962C8B-B14F-4D97-AF65-F5344CB8AC3E}">
        <p14:creationId xmlns:p14="http://schemas.microsoft.com/office/powerpoint/2010/main" val="13357570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3"/>
          </p:nvPr>
        </p:nvSpPr>
        <p:spPr>
          <a:xfrm>
            <a:off x="8077200" y="6477000"/>
            <a:ext cx="990600" cy="273050"/>
          </a:xfrm>
          <a:prstGeom prst="rect">
            <a:avLst/>
          </a:prstGeom>
        </p:spPr>
        <p:txBody>
          <a:bodyPr/>
          <a:lstStyle>
            <a:lvl1pPr>
              <a:defRPr sz="1200"/>
            </a:lvl1pPr>
          </a:lstStyle>
          <a:p>
            <a:r>
              <a:rPr lang="en-US" dirty="0" smtClean="0"/>
              <a:t>© 2017 -</a:t>
            </a:r>
            <a:r>
              <a:rPr lang="en-US" dirty="0" err="1" smtClean="0"/>
              <a:t>esf</a:t>
            </a:r>
            <a:r>
              <a:rPr lang="en-US" dirty="0" smtClean="0"/>
              <a:t>-</a:t>
            </a:r>
          </a:p>
          <a:p>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52400"/>
            <a:ext cx="1295400" cy="1312952"/>
          </a:xfrm>
          <a:prstGeom prst="rect">
            <a:avLst/>
          </a:prstGeom>
        </p:spPr>
      </p:pic>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1618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52824"/>
            <a:ext cx="6784731"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2362200"/>
            <a:ext cx="8077200" cy="3886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Users\dszukalski\AppData\Local\Microsoft\Windows\Temporary Internet Files\Content.IE5\IM6520KT\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szukalski\AppData\Local\Microsoft\Windows\Temporary Internet Files\Content.IE5\JQ6EDM3J\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szukalski\AppData\Local\Microsoft\Windows\Temporary Internet Files\Content.IE5\QFGZ2Q0Q\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500" y="3001963"/>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szukalski\AppData\Local\Microsoft\Windows\Temporary Internet Files\Content.IE5\A1GYGYBY\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szukalski\AppData\Local\Microsoft\Windows\Temporary Internet Files\Content.IE5\RF3JSUNL\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szukalski\AppData\Local\Microsoft\Windows\Temporary Internet Files\Content.IE5\W0RUD0WP\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14875" y="3576638"/>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67275" y="3729038"/>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C:\Users\dszukalski\AppData\Local\Microsoft\Windows\Temporary Internet Files\Content.IE5\9XFI99R1\blockpage[1].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dszukalski\AppData\Local\Microsoft\Windows\Temporary Internet Files\Content.IE5\IM6520KT\blockpage[2].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dszukalski\AppData\Local\Microsoft\Windows\Temporary Internet Files\Content.IE5\JQ6EDM3J\blockpage[2].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dszukalski\AppData\Local\Microsoft\Windows\Temporary Internet Files\Content.IE5\QFGZ2Q0Q\blockpage[2].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dszukalski\AppData\Local\Microsoft\Windows\Temporary Internet Files\Content.IE5\RF3JSUNL\blockpage[2].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dszukalski\AppData\Local\Microsoft\Windows\Temporary Internet Files\Content.IE5\JQ6EDM3J\blockpage[3].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dszukalski\AppData\Local\Microsoft\Windows\Temporary Internet Files\Content.IE5\QFGZ2Q0Q\blockpage[3].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a:xfrm>
            <a:off x="1524000" y="268069"/>
            <a:ext cx="7391400" cy="523220"/>
          </a:xfrm>
          <a:prstGeom prst="rect">
            <a:avLst/>
          </a:prstGeom>
          <a:noFill/>
        </p:spPr>
        <p:txBody>
          <a:bodyPr wrap="square" rtlCol="0">
            <a:spAutoFit/>
          </a:bodyPr>
          <a:lstStyle/>
          <a:p>
            <a:r>
              <a:rPr lang="en-US" sz="2800" dirty="0" smtClean="0">
                <a:solidFill>
                  <a:srgbClr val="1E2A63"/>
                </a:solidFill>
                <a:latin typeface="Impact" panose="020B0806030902050204" pitchFamily="34" charset="0"/>
              </a:rPr>
              <a:t>Crime</a:t>
            </a:r>
            <a:r>
              <a:rPr lang="en-US" sz="2800" baseline="0" dirty="0" smtClean="0">
                <a:solidFill>
                  <a:srgbClr val="1E2A63"/>
                </a:solidFill>
                <a:latin typeface="Impact" panose="020B0806030902050204" pitchFamily="34" charset="0"/>
              </a:rPr>
              <a:t> Gun Investigations and Firearms Reporting</a:t>
            </a:r>
            <a:endParaRPr lang="en-US" sz="2800" dirty="0">
              <a:solidFill>
                <a:srgbClr val="1E2A63"/>
              </a:solidFill>
              <a:latin typeface="Impact" panose="020B0806030902050204" pitchFamily="34" charset="0"/>
            </a:endParaRPr>
          </a:p>
        </p:txBody>
      </p:sp>
      <p:cxnSp>
        <p:nvCxnSpPr>
          <p:cNvPr id="24" name="Straight Connector 23"/>
          <p:cNvCxnSpPr/>
          <p:nvPr userDrawn="1"/>
        </p:nvCxnSpPr>
        <p:spPr>
          <a:xfrm>
            <a:off x="609600" y="838200"/>
            <a:ext cx="85344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6538" y="152399"/>
            <a:ext cx="1301262" cy="1285771"/>
          </a:xfrm>
          <a:prstGeom prst="rect">
            <a:avLst/>
          </a:prstGeom>
        </p:spPr>
      </p:pic>
      <p:sp>
        <p:nvSpPr>
          <p:cNvPr id="25" name="TextBox 24"/>
          <p:cNvSpPr txBox="1"/>
          <p:nvPr userDrawn="1"/>
        </p:nvSpPr>
        <p:spPr>
          <a:xfrm>
            <a:off x="1524000" y="855785"/>
            <a:ext cx="7467600" cy="338554"/>
          </a:xfrm>
          <a:prstGeom prst="rect">
            <a:avLst/>
          </a:prstGeom>
          <a:noFill/>
        </p:spPr>
        <p:txBody>
          <a:bodyPr wrap="square" rtlCol="0">
            <a:spAutoFit/>
          </a:bodyPr>
          <a:lstStyle/>
          <a:p>
            <a:r>
              <a:rPr lang="en-US" sz="1600" i="1" dirty="0" smtClean="0">
                <a:solidFill>
                  <a:srgbClr val="1E2A63"/>
                </a:solidFill>
                <a:latin typeface="+mn-lt"/>
                <a:cs typeface="Arial" panose="020B0604020202020204" pitchFamily="34" charset="0"/>
              </a:rPr>
              <a:t>PA OFFICE</a:t>
            </a:r>
            <a:r>
              <a:rPr lang="en-US" sz="1600" i="1" baseline="0" dirty="0" smtClean="0">
                <a:solidFill>
                  <a:srgbClr val="1E2A63"/>
                </a:solidFill>
                <a:latin typeface="+mn-lt"/>
                <a:cs typeface="Arial" panose="020B0604020202020204" pitchFamily="34" charset="0"/>
              </a:rPr>
              <a:t> OF ATTORNEY GENERAL, GUN VIOLENCE SECTION (GVS)</a:t>
            </a:r>
            <a:endParaRPr lang="en-US" sz="1600" i="1" dirty="0" smtClean="0">
              <a:solidFill>
                <a:srgbClr val="1E2A63"/>
              </a:solidFill>
              <a:latin typeface="+mn-lt"/>
              <a:cs typeface="Arial" panose="020B0604020202020204" pitchFamily="34" charset="0"/>
            </a:endParaRPr>
          </a:p>
        </p:txBody>
      </p:sp>
    </p:spTree>
    <p:extLst>
      <p:ext uri="{BB962C8B-B14F-4D97-AF65-F5344CB8AC3E}">
        <p14:creationId xmlns:p14="http://schemas.microsoft.com/office/powerpoint/2010/main" val="764658593"/>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spcBef>
          <a:spcPct val="0"/>
        </a:spcBef>
        <a:buNone/>
        <a:defRPr sz="3600" kern="1200" baseline="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hyperlink" Target="http://www.atfonline.gov/etrace"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mailto:etraceadmin@atf.gov"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atfonline.gov/etrace" TargetMode="External"/><Relationship Id="rId5" Type="http://schemas.openxmlformats.org/officeDocument/2006/relationships/hyperlink" Target="mailto:GVSTraining@attorneygeneral.gov"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1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9400" y="5410200"/>
            <a:ext cx="609600" cy="609600"/>
          </a:xfrm>
          <a:prstGeom prst="rect">
            <a:avLst/>
          </a:prstGeom>
        </p:spPr>
      </p:pic>
    </p:spTree>
    <p:extLst>
      <p:ext uri="{BB962C8B-B14F-4D97-AF65-F5344CB8AC3E}">
        <p14:creationId xmlns:p14="http://schemas.microsoft.com/office/powerpoint/2010/main" val="2973293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smtClean="0"/>
              <a:t>Benefits of using eTrace</a:t>
            </a:r>
            <a:endParaRPr lang="en-US" sz="3200" dirty="0"/>
          </a:p>
        </p:txBody>
      </p:sp>
      <p:sp>
        <p:nvSpPr>
          <p:cNvPr id="3" name="Content Placeholder 2"/>
          <p:cNvSpPr>
            <a:spLocks noGrp="1"/>
          </p:cNvSpPr>
          <p:nvPr>
            <p:ph idx="1"/>
          </p:nvPr>
        </p:nvSpPr>
        <p:spPr>
          <a:xfrm>
            <a:off x="609600" y="2362200"/>
            <a:ext cx="8077200" cy="4495800"/>
          </a:xfrm>
        </p:spPr>
        <p:txBody>
          <a:bodyPr>
            <a:normAutofit fontScale="77500" lnSpcReduction="20000"/>
          </a:bodyPr>
          <a:lstStyle/>
          <a:p>
            <a:r>
              <a:rPr lang="en-US" dirty="0" smtClean="0"/>
              <a:t> </a:t>
            </a:r>
            <a:r>
              <a:rPr lang="en-US" dirty="0"/>
              <a:t>Significant reduction in the turnaround </a:t>
            </a:r>
            <a:r>
              <a:rPr lang="en-US" dirty="0" smtClean="0"/>
              <a:t>time. </a:t>
            </a:r>
          </a:p>
          <a:p>
            <a:r>
              <a:rPr lang="en-US" dirty="0" smtClean="0"/>
              <a:t> </a:t>
            </a:r>
            <a:r>
              <a:rPr lang="en-US" dirty="0"/>
              <a:t>Increase the overall number of crime guns traced by </a:t>
            </a:r>
            <a:r>
              <a:rPr lang="en-US" dirty="0" smtClean="0"/>
              <a:t> </a:t>
            </a:r>
          </a:p>
          <a:p>
            <a:pPr marL="0" indent="0">
              <a:buNone/>
            </a:pPr>
            <a:r>
              <a:rPr lang="en-US" dirty="0"/>
              <a:t> </a:t>
            </a:r>
            <a:r>
              <a:rPr lang="en-US" dirty="0" smtClean="0"/>
              <a:t>     providing a user </a:t>
            </a:r>
            <a:r>
              <a:rPr lang="en-US" dirty="0"/>
              <a:t>friendly interface for entering trace </a:t>
            </a:r>
            <a:r>
              <a:rPr lang="en-US" dirty="0" smtClean="0"/>
              <a:t>data. </a:t>
            </a:r>
          </a:p>
          <a:p>
            <a:r>
              <a:rPr lang="en-US" dirty="0" smtClean="0"/>
              <a:t> </a:t>
            </a:r>
            <a:r>
              <a:rPr lang="en-US" dirty="0"/>
              <a:t>Improved data quality of trace related </a:t>
            </a:r>
            <a:r>
              <a:rPr lang="en-US" dirty="0" smtClean="0"/>
              <a:t>information.  </a:t>
            </a:r>
          </a:p>
          <a:p>
            <a:r>
              <a:rPr lang="en-US" dirty="0" smtClean="0"/>
              <a:t> </a:t>
            </a:r>
            <a:r>
              <a:rPr lang="en-US" dirty="0"/>
              <a:t>Ability to monitor the status of </a:t>
            </a:r>
            <a:r>
              <a:rPr lang="en-US" dirty="0" smtClean="0"/>
              <a:t>traces. </a:t>
            </a:r>
          </a:p>
          <a:p>
            <a:r>
              <a:rPr lang="en-US" dirty="0" smtClean="0"/>
              <a:t> </a:t>
            </a:r>
            <a:r>
              <a:rPr lang="en-US" dirty="0"/>
              <a:t>Ability to view/print/ download completed trace </a:t>
            </a:r>
            <a:r>
              <a:rPr lang="en-US" dirty="0" smtClean="0"/>
              <a:t>results.  </a:t>
            </a:r>
          </a:p>
          <a:p>
            <a:r>
              <a:rPr lang="en-US" dirty="0" smtClean="0"/>
              <a:t> </a:t>
            </a:r>
            <a:r>
              <a:rPr lang="en-US" dirty="0"/>
              <a:t>Ability to perform on-line analytical research relative to </a:t>
            </a:r>
            <a:r>
              <a:rPr lang="en-US" dirty="0" smtClean="0"/>
              <a:t> </a:t>
            </a:r>
          </a:p>
          <a:p>
            <a:pPr marL="0" indent="0">
              <a:buNone/>
            </a:pPr>
            <a:r>
              <a:rPr lang="en-US" dirty="0"/>
              <a:t> </a:t>
            </a:r>
            <a:r>
              <a:rPr lang="en-US" dirty="0" smtClean="0"/>
              <a:t>     your specific agency.</a:t>
            </a:r>
          </a:p>
          <a:p>
            <a:pPr marL="0" indent="0">
              <a:buNone/>
            </a:pPr>
            <a:r>
              <a:rPr lang="en-US" dirty="0"/>
              <a:t> </a:t>
            </a:r>
            <a:r>
              <a:rPr lang="en-US" dirty="0" smtClean="0"/>
              <a:t>      </a:t>
            </a:r>
          </a:p>
          <a:p>
            <a:pPr marL="0" indent="0">
              <a:buNone/>
            </a:pPr>
            <a:endParaRPr lang="en-US" dirty="0"/>
          </a:p>
          <a:p>
            <a:pPr marL="0" indent="0">
              <a:buNone/>
            </a:pPr>
            <a:r>
              <a:rPr lang="en-US" sz="1800" dirty="0" smtClean="0"/>
              <a:t>SOURCE ATF PUB 3312.9</a:t>
            </a:r>
            <a:endParaRPr lang="en-US" sz="1800" dirty="0"/>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5562600"/>
            <a:ext cx="609600" cy="609600"/>
          </a:xfrm>
          <a:prstGeom prst="rect">
            <a:avLst/>
          </a:prstGeom>
        </p:spPr>
      </p:pic>
    </p:spTree>
    <p:extLst>
      <p:ext uri="{BB962C8B-B14F-4D97-AF65-F5344CB8AC3E}">
        <p14:creationId xmlns:p14="http://schemas.microsoft.com/office/powerpoint/2010/main" val="246701853"/>
      </p:ext>
    </p:extLst>
  </p:cSld>
  <p:clrMapOvr>
    <a:masterClrMapping/>
  </p:clrMapOvr>
  <mc:AlternateContent xmlns:mc="http://schemas.openxmlformats.org/markup-compatibility/2006" xmlns:p14="http://schemas.microsoft.com/office/powerpoint/2010/main">
    <mc:Choice Requires="p14">
      <p:transition spd="slow" p14:dur="2000" advTm="41475"/>
    </mc:Choice>
    <mc:Fallback xmlns="">
      <p:transition spd="slow" advTm="41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smtClean="0"/>
              <a:t>Establishing an eTrace Account</a:t>
            </a:r>
            <a:endParaRPr lang="en-US" sz="3200" dirty="0"/>
          </a:p>
        </p:txBody>
      </p:sp>
      <p:sp>
        <p:nvSpPr>
          <p:cNvPr id="3" name="Content Placeholder 2"/>
          <p:cNvSpPr>
            <a:spLocks noGrp="1"/>
          </p:cNvSpPr>
          <p:nvPr>
            <p:ph idx="1"/>
          </p:nvPr>
        </p:nvSpPr>
        <p:spPr/>
        <p:txBody>
          <a:bodyPr>
            <a:normAutofit fontScale="92500" lnSpcReduction="20000"/>
          </a:bodyPr>
          <a:lstStyle/>
          <a:p>
            <a:r>
              <a:rPr lang="en-US" sz="2400" dirty="0"/>
              <a:t>A Memorandum of Understanding (MOU) must be signed between your agency and the ATF National Tracing </a:t>
            </a:r>
            <a:r>
              <a:rPr lang="en-US" sz="2400" dirty="0" smtClean="0"/>
              <a:t>Center.</a:t>
            </a:r>
            <a:endParaRPr lang="en-US" sz="2400" dirty="0"/>
          </a:p>
          <a:p>
            <a:r>
              <a:rPr lang="en-US" sz="2400" dirty="0" smtClean="0"/>
              <a:t>Log on to </a:t>
            </a:r>
            <a:r>
              <a:rPr lang="en-US" sz="2400" dirty="0" smtClean="0">
                <a:hlinkClick r:id="rId5"/>
              </a:rPr>
              <a:t>www.atfonline.gov/etrace</a:t>
            </a:r>
            <a:r>
              <a:rPr lang="en-US" sz="2400" dirty="0" smtClean="0"/>
              <a:t> and click “Request an eTrace Memorandum”.</a:t>
            </a:r>
          </a:p>
          <a:p>
            <a:r>
              <a:rPr lang="en-US" sz="2400" dirty="0" smtClean="0"/>
              <a:t>Once completed and submitted a hard copy is returned to your agency for official signatures.</a:t>
            </a:r>
          </a:p>
          <a:p>
            <a:r>
              <a:rPr lang="en-US" sz="2400" dirty="0" smtClean="0"/>
              <a:t>ATF will then authorize a primary and alternate agency Point of Contact to manage your agency’s user access.</a:t>
            </a:r>
          </a:p>
          <a:p>
            <a:pPr marL="0" indent="0">
              <a:buNone/>
            </a:pPr>
            <a:r>
              <a:rPr lang="en-US" sz="2400" dirty="0"/>
              <a:t> </a:t>
            </a:r>
            <a:r>
              <a:rPr lang="en-US" sz="2400" dirty="0" smtClean="0"/>
              <a:t>         </a:t>
            </a:r>
            <a:r>
              <a:rPr lang="en-US" sz="2400" dirty="0" smtClean="0">
                <a:solidFill>
                  <a:srgbClr val="FF0000"/>
                </a:solidFill>
              </a:rPr>
              <a:t>*</a:t>
            </a:r>
            <a:r>
              <a:rPr lang="en-US" sz="2400" dirty="0" smtClean="0"/>
              <a:t>The Point of Contact will have the credentials to choose</a:t>
            </a:r>
          </a:p>
          <a:p>
            <a:pPr marL="0" indent="0">
              <a:buNone/>
            </a:pPr>
            <a:r>
              <a:rPr lang="en-US" sz="2400" dirty="0"/>
              <a:t> </a:t>
            </a:r>
            <a:r>
              <a:rPr lang="en-US" sz="2400" dirty="0" smtClean="0"/>
              <a:t>            your agencies collective data sharing option.</a:t>
            </a:r>
          </a:p>
          <a:p>
            <a:pPr marL="0" indent="0">
              <a:buNone/>
            </a:pPr>
            <a:endParaRPr lang="en-US" sz="2400" dirty="0" smtClean="0"/>
          </a:p>
          <a:p>
            <a:pPr marL="0" indent="0">
              <a:buNone/>
            </a:pPr>
            <a:endParaRPr lang="en-US" sz="1000" dirty="0" smtClean="0"/>
          </a:p>
          <a:p>
            <a:pPr marL="0" indent="0">
              <a:buNone/>
            </a:pPr>
            <a:endParaRPr lang="en-US" sz="1000" dirty="0"/>
          </a:p>
          <a:p>
            <a:pPr marL="0" indent="0">
              <a:buNone/>
            </a:pPr>
            <a:r>
              <a:rPr lang="en-US" sz="1200" dirty="0" smtClean="0"/>
              <a:t>SOURCE ATF Pub 3312.13</a:t>
            </a:r>
            <a:endParaRPr lang="en-US" sz="1200" dirty="0"/>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4731" y="5638800"/>
            <a:ext cx="609600" cy="609600"/>
          </a:xfrm>
          <a:prstGeom prst="rect">
            <a:avLst/>
          </a:prstGeom>
        </p:spPr>
      </p:pic>
    </p:spTree>
    <p:extLst>
      <p:ext uri="{BB962C8B-B14F-4D97-AF65-F5344CB8AC3E}">
        <p14:creationId xmlns:p14="http://schemas.microsoft.com/office/powerpoint/2010/main" val="6598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fontScale="90000"/>
          </a:bodyPr>
          <a:lstStyle/>
          <a:p>
            <a:r>
              <a:rPr lang="en-US" dirty="0"/>
              <a:t>Pennsylvania L.E. eTrace </a:t>
            </a:r>
            <a:r>
              <a:rPr lang="en-US" dirty="0" smtClean="0"/>
              <a:t>Participation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As of Q1 2023, 63% (694) of all PA LEA </a:t>
            </a:r>
            <a:r>
              <a:rPr lang="en-US" dirty="0" smtClean="0"/>
              <a:t>were </a:t>
            </a:r>
            <a:r>
              <a:rPr lang="en-US" dirty="0"/>
              <a:t>enrolled in </a:t>
            </a:r>
            <a:r>
              <a:rPr lang="en-US" dirty="0" smtClean="0"/>
              <a:t>eTrace.</a:t>
            </a:r>
            <a:endParaRPr lang="en-US" dirty="0"/>
          </a:p>
          <a:p>
            <a:r>
              <a:rPr lang="en-US" dirty="0"/>
              <a:t>Only 28% (192) of enrolled users </a:t>
            </a:r>
            <a:r>
              <a:rPr lang="en-US" dirty="0" smtClean="0"/>
              <a:t>were </a:t>
            </a:r>
            <a:r>
              <a:rPr lang="en-US" dirty="0"/>
              <a:t>contributing to Collective  Data </a:t>
            </a:r>
            <a:r>
              <a:rPr lang="en-US" dirty="0" smtClean="0"/>
              <a:t>Sharing. </a:t>
            </a:r>
            <a:endParaRPr lang="en-US" dirty="0"/>
          </a:p>
          <a:p>
            <a:r>
              <a:rPr lang="en-US" dirty="0"/>
              <a:t>Of the top 25 largest law enforcement agencies in PA, 22 </a:t>
            </a:r>
            <a:r>
              <a:rPr lang="en-US" dirty="0" smtClean="0"/>
              <a:t>were </a:t>
            </a:r>
            <a:r>
              <a:rPr lang="en-US" dirty="0"/>
              <a:t>enrolled in </a:t>
            </a:r>
            <a:r>
              <a:rPr lang="en-US" dirty="0" smtClean="0"/>
              <a:t>eTrace. </a:t>
            </a:r>
            <a:endParaRPr lang="en-US" dirty="0"/>
          </a:p>
          <a:p>
            <a:endParaRPr lang="en-US" dirty="0"/>
          </a:p>
          <a:p>
            <a:r>
              <a:rPr lang="en-US" dirty="0"/>
              <a:t>We all have to do more to </a:t>
            </a:r>
            <a:r>
              <a:rPr lang="en-US" b="1" u="sng" dirty="0"/>
              <a:t>increase</a:t>
            </a:r>
            <a:r>
              <a:rPr lang="en-US" dirty="0"/>
              <a:t> these numbers across the </a:t>
            </a:r>
            <a:r>
              <a:rPr lang="en-US" dirty="0" smtClean="0"/>
              <a:t>Commonwealth!</a:t>
            </a:r>
          </a:p>
          <a:p>
            <a:endParaRPr lang="en-US" dirty="0"/>
          </a:p>
          <a:p>
            <a:endParaRPr lang="en-US" dirty="0" smtClean="0"/>
          </a:p>
          <a:p>
            <a:pPr marL="0" indent="0">
              <a:buNone/>
            </a:pPr>
            <a:r>
              <a:rPr lang="en-US" sz="1300" dirty="0" smtClean="0"/>
              <a:t>SOURCE ATF NTC Q12023</a:t>
            </a:r>
            <a:endParaRPr lang="en-US" sz="1300" dirty="0"/>
          </a:p>
          <a:p>
            <a:endParaRPr lang="en-US" dirty="0"/>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410200"/>
            <a:ext cx="609600" cy="609600"/>
          </a:xfrm>
          <a:prstGeom prst="rect">
            <a:avLst/>
          </a:prstGeom>
        </p:spPr>
      </p:pic>
    </p:spTree>
    <p:extLst>
      <p:ext uri="{BB962C8B-B14F-4D97-AF65-F5344CB8AC3E}">
        <p14:creationId xmlns:p14="http://schemas.microsoft.com/office/powerpoint/2010/main" val="38726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fontScale="90000"/>
          </a:bodyPr>
          <a:lstStyle/>
          <a:p>
            <a:r>
              <a:rPr lang="en-US" dirty="0"/>
              <a:t>Pennsylvania State Police Notification</a:t>
            </a:r>
            <a:br>
              <a:rPr lang="en-US" dirty="0"/>
            </a:br>
            <a:r>
              <a:rPr lang="en-US" dirty="0" smtClean="0"/>
              <a:t>                                NCIC </a:t>
            </a:r>
            <a:r>
              <a:rPr lang="en-US" dirty="0"/>
              <a:t>Entry</a:t>
            </a:r>
          </a:p>
        </p:txBody>
      </p:sp>
      <p:sp>
        <p:nvSpPr>
          <p:cNvPr id="3" name="Content Placeholder 2"/>
          <p:cNvSpPr>
            <a:spLocks noGrp="1"/>
          </p:cNvSpPr>
          <p:nvPr>
            <p:ph idx="1"/>
          </p:nvPr>
        </p:nvSpPr>
        <p:spPr/>
        <p:txBody>
          <a:bodyPr/>
          <a:lstStyle/>
          <a:p>
            <a:r>
              <a:rPr lang="en-US" dirty="0"/>
              <a:t>All police recovered </a:t>
            </a:r>
            <a:r>
              <a:rPr lang="en-US" dirty="0" smtClean="0"/>
              <a:t>firearms </a:t>
            </a:r>
            <a:r>
              <a:rPr lang="en-US" dirty="0"/>
              <a:t>shall be entered in to the National Crime Information Center(NCIC) as required </a:t>
            </a:r>
            <a:r>
              <a:rPr lang="en-US" dirty="0" smtClean="0"/>
              <a:t>in 18 </a:t>
            </a:r>
            <a:r>
              <a:rPr lang="en-US" dirty="0" err="1" smtClean="0"/>
              <a:t>Pa.C.S</a:t>
            </a:r>
            <a:r>
              <a:rPr lang="en-US" dirty="0" smtClean="0"/>
              <a:t>. </a:t>
            </a:r>
            <a:r>
              <a:rPr lang="en-US" dirty="0"/>
              <a:t>§ </a:t>
            </a:r>
            <a:r>
              <a:rPr lang="en-US" dirty="0" smtClean="0"/>
              <a:t>6127. </a:t>
            </a:r>
            <a:endParaRPr lang="en-US" dirty="0"/>
          </a:p>
          <a:p>
            <a:endParaRPr lang="en-US" dirty="0"/>
          </a:p>
          <a:p>
            <a:r>
              <a:rPr lang="en-US" dirty="0"/>
              <a:t>Accurate information including serial number, make, model, caliber and recovery details are </a:t>
            </a:r>
            <a:r>
              <a:rPr lang="en-US" dirty="0" smtClean="0"/>
              <a:t>essential. </a:t>
            </a:r>
            <a:endParaRPr lang="en-US" dirty="0"/>
          </a:p>
          <a:p>
            <a:endParaRPr lang="en-US" dirty="0"/>
          </a:p>
        </p:txBody>
      </p:sp>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626100"/>
            <a:ext cx="609600" cy="609600"/>
          </a:xfrm>
          <a:prstGeom prst="rect">
            <a:avLst/>
          </a:prstGeom>
        </p:spPr>
      </p:pic>
    </p:spTree>
    <p:extLst>
      <p:ext uri="{BB962C8B-B14F-4D97-AF65-F5344CB8AC3E}">
        <p14:creationId xmlns:p14="http://schemas.microsoft.com/office/powerpoint/2010/main" val="32134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6784731" cy="990600"/>
          </a:xfrm>
        </p:spPr>
        <p:txBody>
          <a:bodyPr>
            <a:normAutofit fontScale="90000"/>
          </a:bodyPr>
          <a:lstStyle/>
          <a:p>
            <a:r>
              <a:rPr lang="en-US" dirty="0"/>
              <a:t>ATF NATIONAL INTEGRATED BALLISTC INFORMATION </a:t>
            </a:r>
            <a:r>
              <a:rPr lang="en-US" dirty="0" smtClean="0"/>
              <a:t>NETWORK- NIBIN</a:t>
            </a:r>
            <a:r>
              <a:rPr lang="en-US" dirty="0"/>
              <a:t/>
            </a:r>
            <a:br>
              <a:rPr lang="en-US" dirty="0"/>
            </a:br>
            <a:r>
              <a:rPr lang="en-US" dirty="0"/>
              <a:t> </a:t>
            </a:r>
          </a:p>
        </p:txBody>
      </p:sp>
      <p:sp>
        <p:nvSpPr>
          <p:cNvPr id="3" name="Content Placeholder 2"/>
          <p:cNvSpPr>
            <a:spLocks noGrp="1"/>
          </p:cNvSpPr>
          <p:nvPr>
            <p:ph idx="1"/>
          </p:nvPr>
        </p:nvSpPr>
        <p:spPr>
          <a:xfrm>
            <a:off x="609600" y="2667000"/>
            <a:ext cx="8077200" cy="3733800"/>
          </a:xfrm>
        </p:spPr>
        <p:txBody>
          <a:bodyPr>
            <a:normAutofit fontScale="70000" lnSpcReduction="20000"/>
          </a:bodyPr>
          <a:lstStyle/>
          <a:p>
            <a:r>
              <a:rPr lang="en-US" dirty="0"/>
              <a:t>NIBIN creates high-resolution, digital images of the unique markings left by a firearm on expelled cartridge cases. NIBIN automatically compares captured images of these markings to all other entered casings in a specific geographic region or </a:t>
            </a:r>
            <a:r>
              <a:rPr lang="en-US" dirty="0" smtClean="0"/>
              <a:t>nationwide. </a:t>
            </a:r>
            <a:endParaRPr lang="en-US" dirty="0"/>
          </a:p>
          <a:p>
            <a:r>
              <a:rPr lang="en-US" dirty="0"/>
              <a:t>NIBIN provides the ability to link shootings by ballistic evidence and link recovered crime guns to </a:t>
            </a:r>
            <a:r>
              <a:rPr lang="en-US" dirty="0" smtClean="0"/>
              <a:t>shootings. </a:t>
            </a:r>
            <a:endParaRPr lang="en-US" dirty="0"/>
          </a:p>
          <a:p>
            <a:r>
              <a:rPr lang="en-US" dirty="0"/>
              <a:t>Data obtained from a NIBIN hit can often disrupt the shooting cycle with L.E. intervention via interviews and </a:t>
            </a:r>
            <a:r>
              <a:rPr lang="en-US" dirty="0" smtClean="0"/>
              <a:t>arrests.</a:t>
            </a:r>
            <a:endParaRPr lang="en-US" dirty="0"/>
          </a:p>
          <a:p>
            <a:r>
              <a:rPr lang="en-US" dirty="0"/>
              <a:t>Submit all crime guns to NIBIN approved labs for ballistic </a:t>
            </a:r>
            <a:r>
              <a:rPr lang="en-US" dirty="0" smtClean="0"/>
              <a:t>analysis.</a:t>
            </a:r>
          </a:p>
          <a:p>
            <a:pPr marL="0" indent="0">
              <a:buNone/>
            </a:pPr>
            <a:endParaRPr lang="en-US" dirty="0"/>
          </a:p>
          <a:p>
            <a:pPr marL="0" indent="0">
              <a:buNone/>
            </a:pPr>
            <a:r>
              <a:rPr lang="en-US" sz="1600" dirty="0"/>
              <a:t>SOURCE </a:t>
            </a:r>
            <a:r>
              <a:rPr lang="en-US" sz="1600" dirty="0" smtClean="0"/>
              <a:t>www.atf.gov/NIBIN</a:t>
            </a:r>
            <a:endParaRPr lang="en-US" sz="1600" dirty="0"/>
          </a:p>
          <a:p>
            <a:endParaRPr lang="en-US" dirty="0"/>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486400"/>
            <a:ext cx="609600" cy="609600"/>
          </a:xfrm>
          <a:prstGeom prst="rect">
            <a:avLst/>
          </a:prstGeom>
        </p:spPr>
      </p:pic>
    </p:spTree>
    <p:extLst>
      <p:ext uri="{BB962C8B-B14F-4D97-AF65-F5344CB8AC3E}">
        <p14:creationId xmlns:p14="http://schemas.microsoft.com/office/powerpoint/2010/main" val="333334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7510"/>
            <a:ext cx="6784731" cy="1133514"/>
          </a:xfrm>
        </p:spPr>
        <p:txBody>
          <a:bodyPr>
            <a:normAutofit/>
          </a:bodyPr>
          <a:lstStyle/>
          <a:p>
            <a:r>
              <a:rPr lang="en-US" sz="3200" dirty="0"/>
              <a:t>What is a Straw Purchaser?</a:t>
            </a:r>
          </a:p>
        </p:txBody>
      </p:sp>
      <p:pic>
        <p:nvPicPr>
          <p:cNvPr id="4" name="Content Placeholder 3"/>
          <p:cNvPicPr>
            <a:picLocks noGrp="1" noChangeAspect="1"/>
          </p:cNvPicPr>
          <p:nvPr>
            <p:ph idx="1"/>
          </p:nvPr>
        </p:nvPicPr>
        <p:blipFill>
          <a:blip r:embed="rId5"/>
          <a:stretch>
            <a:fillRect/>
          </a:stretch>
        </p:blipFill>
        <p:spPr>
          <a:xfrm>
            <a:off x="5943600" y="2438400"/>
            <a:ext cx="2895600" cy="4084320"/>
          </a:xfrm>
          <a:prstGeom prst="rect">
            <a:avLst/>
          </a:prstGeom>
        </p:spPr>
      </p:pic>
      <p:pic>
        <p:nvPicPr>
          <p:cNvPr id="5" name="Picture 4"/>
          <p:cNvPicPr>
            <a:picLocks noChangeAspect="1"/>
          </p:cNvPicPr>
          <p:nvPr/>
        </p:nvPicPr>
        <p:blipFill>
          <a:blip r:embed="rId6"/>
          <a:stretch>
            <a:fillRect/>
          </a:stretch>
        </p:blipFill>
        <p:spPr>
          <a:xfrm>
            <a:off x="609600" y="5787852"/>
            <a:ext cx="5257800" cy="734868"/>
          </a:xfrm>
          <a:prstGeom prst="rect">
            <a:avLst/>
          </a:prstGeom>
          <a:ln>
            <a:solidFill>
              <a:srgbClr val="FF0000"/>
            </a:solidFill>
          </a:ln>
        </p:spPr>
      </p:pic>
      <p:sp>
        <p:nvSpPr>
          <p:cNvPr id="6" name="Rectangle 5"/>
          <p:cNvSpPr/>
          <p:nvPr/>
        </p:nvSpPr>
        <p:spPr>
          <a:xfrm>
            <a:off x="609600" y="1997839"/>
            <a:ext cx="6248400" cy="3416320"/>
          </a:xfrm>
          <a:prstGeom prst="rect">
            <a:avLst/>
          </a:prstGeom>
        </p:spPr>
        <p:txBody>
          <a:bodyPr wrap="square">
            <a:spAutoFit/>
          </a:bodyPr>
          <a:lstStyle/>
          <a:p>
            <a:r>
              <a:rPr lang="en-US" dirty="0"/>
              <a:t>A straw purchaser is an individual who purchases a firearm on behalf of  someone else. Sometimes the person receiving </a:t>
            </a:r>
          </a:p>
          <a:p>
            <a:r>
              <a:rPr lang="en-US" dirty="0" smtClean="0"/>
              <a:t>the firearm </a:t>
            </a:r>
            <a:r>
              <a:rPr lang="en-US" dirty="0"/>
              <a:t>is unable to purchase/possess </a:t>
            </a:r>
            <a:r>
              <a:rPr lang="en-US" dirty="0" smtClean="0"/>
              <a:t>one more than</a:t>
            </a:r>
          </a:p>
          <a:p>
            <a:r>
              <a:rPr lang="en-US" dirty="0"/>
              <a:t>l</a:t>
            </a:r>
            <a:r>
              <a:rPr lang="en-US" dirty="0" smtClean="0"/>
              <a:t>ikely because of their criminal record. </a:t>
            </a:r>
          </a:p>
          <a:p>
            <a:endParaRPr lang="en-US" dirty="0"/>
          </a:p>
          <a:p>
            <a:r>
              <a:rPr lang="en-US" dirty="0"/>
              <a:t>Violates section 21a on the ATF Firearm Transaction </a:t>
            </a:r>
            <a:endParaRPr lang="en-US" dirty="0" smtClean="0"/>
          </a:p>
          <a:p>
            <a:r>
              <a:rPr lang="en-US" dirty="0" smtClean="0"/>
              <a:t>Record </a:t>
            </a:r>
            <a:r>
              <a:rPr lang="en-US" dirty="0"/>
              <a:t>4473 form</a:t>
            </a:r>
          </a:p>
          <a:p>
            <a:endParaRPr lang="en-US" dirty="0" smtClean="0"/>
          </a:p>
          <a:p>
            <a:r>
              <a:rPr lang="en-US" dirty="0" smtClean="0"/>
              <a:t>Violates PA Law: </a:t>
            </a:r>
            <a:endParaRPr lang="en-US" dirty="0"/>
          </a:p>
          <a:p>
            <a:r>
              <a:rPr lang="en-US" dirty="0"/>
              <a:t>   </a:t>
            </a:r>
            <a:r>
              <a:rPr lang="en-US" dirty="0" smtClean="0"/>
              <a:t>18 </a:t>
            </a:r>
            <a:r>
              <a:rPr lang="en-US" dirty="0" err="1" smtClean="0"/>
              <a:t>Pa.C.S</a:t>
            </a:r>
            <a:r>
              <a:rPr lang="en-US" dirty="0" smtClean="0"/>
              <a:t>. §4904- </a:t>
            </a:r>
            <a:r>
              <a:rPr lang="en-US" dirty="0"/>
              <a:t>Unsworn Falsification</a:t>
            </a:r>
          </a:p>
          <a:p>
            <a:r>
              <a:rPr lang="en-US" dirty="0"/>
              <a:t>   </a:t>
            </a:r>
            <a:r>
              <a:rPr lang="en-US" dirty="0" smtClean="0"/>
              <a:t>18 </a:t>
            </a:r>
            <a:r>
              <a:rPr lang="en-US" dirty="0" err="1" smtClean="0"/>
              <a:t>Pa.C.S</a:t>
            </a:r>
            <a:r>
              <a:rPr lang="en-US" dirty="0" smtClean="0"/>
              <a:t>. §6111- </a:t>
            </a:r>
            <a:r>
              <a:rPr lang="en-US" dirty="0"/>
              <a:t>Sale or Transfer of a </a:t>
            </a:r>
          </a:p>
          <a:p>
            <a:r>
              <a:rPr lang="en-US" dirty="0"/>
              <a:t>              Firearm                </a:t>
            </a:r>
          </a:p>
        </p:txBody>
      </p:sp>
      <p:pic>
        <p:nvPicPr>
          <p:cNvPr id="3"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2469" y="5054039"/>
            <a:ext cx="609600" cy="609600"/>
          </a:xfrm>
          <a:prstGeom prst="rect">
            <a:avLst/>
          </a:prstGeom>
        </p:spPr>
      </p:pic>
    </p:spTree>
    <p:extLst>
      <p:ext uri="{BB962C8B-B14F-4D97-AF65-F5344CB8AC3E}">
        <p14:creationId xmlns:p14="http://schemas.microsoft.com/office/powerpoint/2010/main" val="1271567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8077200" cy="838200"/>
          </a:xfrm>
        </p:spPr>
        <p:txBody>
          <a:bodyPr>
            <a:normAutofit/>
          </a:bodyPr>
          <a:lstStyle/>
          <a:p>
            <a:r>
              <a:rPr lang="en-US" sz="3200" dirty="0"/>
              <a:t>Indicators of a </a:t>
            </a:r>
            <a:r>
              <a:rPr lang="en-US" sz="3200" dirty="0" smtClean="0"/>
              <a:t>Potential Straw Purchase</a:t>
            </a:r>
            <a:endParaRPr lang="en-US" sz="3200" dirty="0"/>
          </a:p>
        </p:txBody>
      </p:sp>
      <p:sp>
        <p:nvSpPr>
          <p:cNvPr id="3" name="Content Placeholder 2"/>
          <p:cNvSpPr>
            <a:spLocks noGrp="1"/>
          </p:cNvSpPr>
          <p:nvPr>
            <p:ph idx="1"/>
          </p:nvPr>
        </p:nvSpPr>
        <p:spPr>
          <a:xfrm>
            <a:off x="609600" y="2362200"/>
            <a:ext cx="3505200" cy="3886200"/>
          </a:xfrm>
        </p:spPr>
        <p:txBody>
          <a:bodyPr>
            <a:normAutofit fontScale="47500" lnSpcReduction="20000"/>
          </a:bodyPr>
          <a:lstStyle/>
          <a:p>
            <a:r>
              <a:rPr lang="en-US" sz="3800" dirty="0"/>
              <a:t>Knowledge of firearm makes and models with little knowledge of the firearm</a:t>
            </a:r>
          </a:p>
          <a:p>
            <a:r>
              <a:rPr lang="en-US" sz="3800" dirty="0"/>
              <a:t>More than one individual interacting with the dealer/handling the firearm at the time of purchase</a:t>
            </a:r>
          </a:p>
          <a:p>
            <a:r>
              <a:rPr lang="en-US" sz="3800" dirty="0"/>
              <a:t>One person does the talking, another provides the payment</a:t>
            </a:r>
          </a:p>
          <a:p>
            <a:r>
              <a:rPr lang="en-US" sz="3800" dirty="0"/>
              <a:t>No last quarter income and pays in cash</a:t>
            </a:r>
          </a:p>
          <a:p>
            <a:r>
              <a:rPr lang="en-US" sz="3800" dirty="0"/>
              <a:t>Date of birth, how close to 21 years old they </a:t>
            </a:r>
            <a:r>
              <a:rPr lang="en-US" sz="3800" dirty="0" smtClean="0"/>
              <a:t>are? </a:t>
            </a:r>
            <a:endParaRPr lang="en-US" sz="3800" dirty="0"/>
          </a:p>
          <a:p>
            <a:r>
              <a:rPr lang="en-US" sz="3800" dirty="0"/>
              <a:t>Close timeframe of obtaining valid PA identification and purchased firearms</a:t>
            </a:r>
          </a:p>
          <a:p>
            <a:endParaRPr lang="en-US" dirty="0"/>
          </a:p>
        </p:txBody>
      </p:sp>
      <p:sp>
        <p:nvSpPr>
          <p:cNvPr id="5" name="Rectangle 4"/>
          <p:cNvSpPr/>
          <p:nvPr/>
        </p:nvSpPr>
        <p:spPr>
          <a:xfrm>
            <a:off x="4495800" y="2362200"/>
            <a:ext cx="3657600" cy="4247317"/>
          </a:xfrm>
          <a:prstGeom prst="rect">
            <a:avLst/>
          </a:prstGeom>
        </p:spPr>
        <p:txBody>
          <a:bodyPr wrap="square">
            <a:spAutoFit/>
          </a:bodyPr>
          <a:lstStyle/>
          <a:p>
            <a:pPr marL="342900" indent="-342900">
              <a:buFont typeface="Arial" panose="020B0604020202020204" pitchFamily="34" charset="0"/>
              <a:buChar char="•"/>
            </a:pPr>
            <a:r>
              <a:rPr lang="en-US" dirty="0"/>
              <a:t>Low cost and </a:t>
            </a:r>
            <a:r>
              <a:rPr lang="en-US" dirty="0" smtClean="0"/>
              <a:t>common manufacturers: </a:t>
            </a:r>
            <a:endParaRPr lang="en-US" dirty="0"/>
          </a:p>
          <a:p>
            <a:pPr lvl="1"/>
            <a:r>
              <a:rPr lang="en-US" dirty="0"/>
              <a:t>SCCY, Taurus G2C, G2’s, Raven Arms, Jennings, STAR, American Tactical, High Point</a:t>
            </a:r>
          </a:p>
          <a:p>
            <a:pPr marL="342900" indent="-342900">
              <a:buFont typeface="Arial" panose="020B0604020202020204" pitchFamily="34" charset="0"/>
              <a:buChar char="•"/>
            </a:pPr>
            <a:r>
              <a:rPr lang="en-US" dirty="0"/>
              <a:t>Distance travelled from residence, further distance and passing other gun shops is suspicious</a:t>
            </a:r>
          </a:p>
          <a:p>
            <a:pPr marL="342900" indent="-342900">
              <a:buFont typeface="Arial" panose="020B0604020202020204" pitchFamily="34" charset="0"/>
              <a:buChar char="•"/>
            </a:pPr>
            <a:r>
              <a:rPr lang="en-US" dirty="0"/>
              <a:t>Recoveries with no theft report on file</a:t>
            </a:r>
          </a:p>
          <a:p>
            <a:pPr marL="342900" indent="-342900">
              <a:buFont typeface="Arial" panose="020B0604020202020204" pitchFamily="34" charset="0"/>
              <a:buChar char="•"/>
            </a:pPr>
            <a:r>
              <a:rPr lang="en-US" dirty="0"/>
              <a:t>Multiple purchases of the same make/model caliber</a:t>
            </a:r>
          </a:p>
          <a:p>
            <a:pPr marL="342900" indent="-342900">
              <a:buFont typeface="Arial" panose="020B0604020202020204" pitchFamily="34" charset="0"/>
              <a:buChar char="•"/>
            </a:pPr>
            <a:r>
              <a:rPr lang="en-US" dirty="0"/>
              <a:t>Multiple firearms recovered by Law Enforcement</a:t>
            </a:r>
          </a:p>
        </p:txBody>
      </p:sp>
      <p:pic>
        <p:nvPicPr>
          <p:cNvPr id="6" name="Slide 16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9050" y="5105400"/>
            <a:ext cx="609600" cy="609600"/>
          </a:xfrm>
          <a:prstGeom prst="rect">
            <a:avLst/>
          </a:prstGeom>
        </p:spPr>
      </p:pic>
    </p:spTree>
    <p:extLst>
      <p:ext uri="{BB962C8B-B14F-4D97-AF65-F5344CB8AC3E}">
        <p14:creationId xmlns:p14="http://schemas.microsoft.com/office/powerpoint/2010/main" val="32904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6784731" cy="1066800"/>
          </a:xfrm>
        </p:spPr>
        <p:txBody>
          <a:bodyPr>
            <a:normAutofit/>
          </a:bodyPr>
          <a:lstStyle/>
          <a:p>
            <a:r>
              <a:rPr lang="en-US" sz="3200" dirty="0" smtClean="0"/>
              <a:t>JNET QROS SEARCHES</a:t>
            </a:r>
            <a:endParaRPr lang="en-US" sz="3200" dirty="0"/>
          </a:p>
        </p:txBody>
      </p:sp>
      <p:sp>
        <p:nvSpPr>
          <p:cNvPr id="3" name="Content Placeholder 2"/>
          <p:cNvSpPr>
            <a:spLocks noGrp="1"/>
          </p:cNvSpPr>
          <p:nvPr>
            <p:ph idx="1"/>
          </p:nvPr>
        </p:nvSpPr>
        <p:spPr>
          <a:xfrm>
            <a:off x="609600" y="2362200"/>
            <a:ext cx="8077200" cy="4114800"/>
          </a:xfrm>
        </p:spPr>
        <p:txBody>
          <a:bodyPr>
            <a:normAutofit fontScale="25000" lnSpcReduction="20000"/>
          </a:bodyPr>
          <a:lstStyle/>
          <a:p>
            <a:pPr marL="0" indent="0">
              <a:buNone/>
            </a:pPr>
            <a:r>
              <a:rPr lang="en-US" sz="6400" dirty="0" smtClean="0"/>
              <a:t>1. These searches can be used to search the firearm for lawful ownership. </a:t>
            </a:r>
          </a:p>
          <a:p>
            <a:pPr marL="0" indent="0">
              <a:buNone/>
            </a:pPr>
            <a:endParaRPr lang="en-US" sz="6400" dirty="0" smtClean="0"/>
          </a:p>
          <a:p>
            <a:pPr marL="0" indent="0">
              <a:buNone/>
            </a:pPr>
            <a:r>
              <a:rPr lang="en-US" sz="6400" dirty="0" smtClean="0"/>
              <a:t>2. Allows for searching an individual for handguns the individual owns through legal</a:t>
            </a:r>
          </a:p>
          <a:p>
            <a:pPr marL="0" indent="0">
              <a:buNone/>
            </a:pPr>
            <a:r>
              <a:rPr lang="en-US" sz="6400" dirty="0"/>
              <a:t> </a:t>
            </a:r>
            <a:r>
              <a:rPr lang="en-US" sz="6400" dirty="0" smtClean="0"/>
              <a:t>    transfers or purchases. </a:t>
            </a:r>
          </a:p>
          <a:p>
            <a:pPr marL="0" indent="0">
              <a:buNone/>
            </a:pPr>
            <a:endParaRPr lang="en-US" sz="6400" dirty="0" smtClean="0"/>
          </a:p>
          <a:p>
            <a:pPr marL="0" indent="0">
              <a:buNone/>
            </a:pPr>
            <a:r>
              <a:rPr lang="en-US" sz="6400" dirty="0" smtClean="0"/>
              <a:t>*QROS searches are limited to handgun transactions that are completed at the dealer using electronic record of sale or manually entered by the Pennsylvania State Police Firearms Compliance Unit. The manual entry of these transactions creates a significant delay and because of this the results of “No record Found” can be returned, simply because the record of sale has not been entered to date. </a:t>
            </a:r>
          </a:p>
          <a:p>
            <a:pPr marL="0" indent="0">
              <a:buNone/>
            </a:pPr>
            <a:endParaRPr lang="en-US" sz="6400" dirty="0" smtClean="0"/>
          </a:p>
          <a:p>
            <a:pPr marL="0" indent="0">
              <a:buNone/>
            </a:pPr>
            <a:r>
              <a:rPr lang="en-US" sz="6400" dirty="0"/>
              <a:t>*QROS searches return records for handgun </a:t>
            </a:r>
            <a:r>
              <a:rPr lang="en-US" sz="6400" dirty="0" smtClean="0"/>
              <a:t>records of sale only.</a:t>
            </a:r>
            <a:endParaRPr lang="en-US" sz="6400" dirty="0"/>
          </a:p>
          <a:p>
            <a:pPr marL="0" indent="0">
              <a:buNone/>
            </a:pPr>
            <a:endParaRPr lang="en-US" sz="6400" dirty="0" smtClean="0"/>
          </a:p>
          <a:p>
            <a:pPr marL="0" indent="0">
              <a:buNone/>
            </a:pPr>
            <a:r>
              <a:rPr lang="en-US" sz="6400" dirty="0" smtClean="0">
                <a:solidFill>
                  <a:srgbClr val="FF0000"/>
                </a:solidFill>
              </a:rPr>
              <a:t>*QROS searches are not a firearm registry and do not include all firearms owned by an  </a:t>
            </a:r>
          </a:p>
          <a:p>
            <a:pPr marL="0" indent="0">
              <a:buNone/>
            </a:pPr>
            <a:r>
              <a:rPr lang="en-US" sz="6400" dirty="0">
                <a:solidFill>
                  <a:srgbClr val="FF0000"/>
                </a:solidFill>
              </a:rPr>
              <a:t> </a:t>
            </a:r>
            <a:r>
              <a:rPr lang="en-US" sz="6400" dirty="0" smtClean="0">
                <a:solidFill>
                  <a:srgbClr val="FF0000"/>
                </a:solidFill>
              </a:rPr>
              <a:t>  individual.</a:t>
            </a:r>
          </a:p>
          <a:p>
            <a:pPr marL="0" indent="0">
              <a:buNone/>
            </a:pPr>
            <a:endParaRPr lang="en-US" dirty="0"/>
          </a:p>
        </p:txBody>
      </p:sp>
      <p:pic>
        <p:nvPicPr>
          <p:cNvPr id="4"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5334000"/>
            <a:ext cx="609600" cy="609600"/>
          </a:xfrm>
          <a:prstGeom prst="rect">
            <a:avLst/>
          </a:prstGeom>
        </p:spPr>
      </p:pic>
    </p:spTree>
    <p:extLst>
      <p:ext uri="{BB962C8B-B14F-4D97-AF65-F5344CB8AC3E}">
        <p14:creationId xmlns:p14="http://schemas.microsoft.com/office/powerpoint/2010/main" val="1859068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smtClean="0"/>
              <a:t>Highlights</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18 </a:t>
            </a:r>
            <a:r>
              <a:rPr lang="en-US" dirty="0" err="1" smtClean="0"/>
              <a:t>Pa.C.S</a:t>
            </a:r>
            <a:r>
              <a:rPr lang="en-US" dirty="0" smtClean="0"/>
              <a:t>. §6127 states L.E. </a:t>
            </a:r>
            <a:r>
              <a:rPr lang="en-US" b="1" i="1" dirty="0" smtClean="0"/>
              <a:t>shall</a:t>
            </a:r>
            <a:r>
              <a:rPr lang="en-US" dirty="0" smtClean="0"/>
              <a:t> use eTrace and NCIC entry of crime guns.</a:t>
            </a:r>
          </a:p>
          <a:p>
            <a:r>
              <a:rPr lang="en-US" dirty="0" smtClean="0"/>
              <a:t>Using the collective data sharing option in eTrace is a collaborative effort to share trace data and potentially identify firearms trafficking including straw purchasing. </a:t>
            </a:r>
          </a:p>
          <a:p>
            <a:r>
              <a:rPr lang="en-US" dirty="0" smtClean="0"/>
              <a:t>NIBIN-Ballistic analysis of crime guns can identify additional leads in violent/ firearm crimes.</a:t>
            </a:r>
            <a:endParaRPr lang="en-US" dirty="0"/>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5334000"/>
            <a:ext cx="609600" cy="609600"/>
          </a:xfrm>
          <a:prstGeom prst="rect">
            <a:avLst/>
          </a:prstGeom>
        </p:spPr>
      </p:pic>
    </p:spTree>
    <p:extLst>
      <p:ext uri="{BB962C8B-B14F-4D97-AF65-F5344CB8AC3E}">
        <p14:creationId xmlns:p14="http://schemas.microsoft.com/office/powerpoint/2010/main" val="4081992572"/>
      </p:ext>
    </p:extLst>
  </p:cSld>
  <p:clrMapOvr>
    <a:masterClrMapping/>
  </p:clrMapOvr>
  <mc:AlternateContent xmlns:mc="http://schemas.openxmlformats.org/markup-compatibility/2006" xmlns:p14="http://schemas.microsoft.com/office/powerpoint/2010/main">
    <mc:Choice Requires="p14">
      <p:transition spd="slow" p14:dur="2000" advTm="43487"/>
    </mc:Choice>
    <mc:Fallback xmlns="">
      <p:transition spd="slow" advTm="4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smtClean="0"/>
              <a:t>Summary</a:t>
            </a:r>
            <a:endParaRPr lang="en-US" sz="3200" dirty="0"/>
          </a:p>
        </p:txBody>
      </p:sp>
      <p:sp>
        <p:nvSpPr>
          <p:cNvPr id="3" name="Content Placeholder 2"/>
          <p:cNvSpPr>
            <a:spLocks noGrp="1"/>
          </p:cNvSpPr>
          <p:nvPr>
            <p:ph idx="1"/>
          </p:nvPr>
        </p:nvSpPr>
        <p:spPr/>
        <p:txBody>
          <a:bodyPr>
            <a:normAutofit fontScale="85000" lnSpcReduction="20000"/>
          </a:bodyPr>
          <a:lstStyle/>
          <a:p>
            <a:r>
              <a:rPr lang="en-US" dirty="0" smtClean="0"/>
              <a:t>When a crime gun has been recovered we looked at many investigative tools to assist with identifying how an individual gained possession of a firearm and also ways to identify potential firearms trafficking.</a:t>
            </a:r>
          </a:p>
          <a:p>
            <a:r>
              <a:rPr lang="en-US" dirty="0" smtClean="0"/>
              <a:t>Acquiring as much information on the possessor, the firearm and the purchaser can give us a clearer picture of how the firearm became a crime gun.</a:t>
            </a:r>
          </a:p>
          <a:p>
            <a:r>
              <a:rPr lang="en-US" dirty="0" smtClean="0"/>
              <a:t>Using these tools and willingness to share crime gun data in eTrace can help identify firearms trafficking including straw purchasing in effort to reduce crimes involving firearms.</a:t>
            </a:r>
            <a:endParaRPr lang="en-US" dirty="0"/>
          </a:p>
        </p:txBody>
      </p:sp>
      <p:pic>
        <p:nvPicPr>
          <p:cNvPr id="4"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5791200"/>
            <a:ext cx="609600" cy="609600"/>
          </a:xfrm>
          <a:prstGeom prst="rect">
            <a:avLst/>
          </a:prstGeom>
        </p:spPr>
      </p:pic>
    </p:spTree>
    <p:extLst>
      <p:ext uri="{BB962C8B-B14F-4D97-AF65-F5344CB8AC3E}">
        <p14:creationId xmlns:p14="http://schemas.microsoft.com/office/powerpoint/2010/main" val="863162616"/>
      </p:ext>
    </p:extLst>
  </p:cSld>
  <p:clrMapOvr>
    <a:masterClrMapping/>
  </p:clrMapOvr>
  <mc:AlternateContent xmlns:mc="http://schemas.openxmlformats.org/markup-compatibility/2006" xmlns:p14="http://schemas.microsoft.com/office/powerpoint/2010/main">
    <mc:Choice Requires="p14">
      <p:transition spd="slow" p14:dur="2000" advTm="45413"/>
    </mc:Choice>
    <mc:Fallback xmlns="">
      <p:transition spd="slow" advTm="4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452824"/>
            <a:ext cx="6784731" cy="838200"/>
          </a:xfrm>
        </p:spPr>
        <p:txBody>
          <a:bodyPr>
            <a:normAutofit/>
          </a:bodyPr>
          <a:lstStyle/>
          <a:p>
            <a:r>
              <a:rPr lang="en-US" sz="3200" dirty="0"/>
              <a:t>Objectives</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en-US" dirty="0" smtClean="0"/>
              <a:t>Defining “crime gun”</a:t>
            </a:r>
            <a:endParaRPr lang="en-US" dirty="0"/>
          </a:p>
          <a:p>
            <a:pPr>
              <a:buFont typeface="Wingdings" panose="05000000000000000000" pitchFamily="2" charset="2"/>
              <a:buChar char="ü"/>
            </a:pPr>
            <a:r>
              <a:rPr lang="en-US" b="1" dirty="0" smtClean="0"/>
              <a:t>18 </a:t>
            </a:r>
            <a:r>
              <a:rPr lang="en-US" b="1" dirty="0"/>
              <a:t>Pa. C.S. § </a:t>
            </a:r>
            <a:r>
              <a:rPr lang="en-US" b="1" dirty="0" smtClean="0"/>
              <a:t>6127</a:t>
            </a:r>
            <a:endParaRPr lang="en-US" dirty="0"/>
          </a:p>
          <a:p>
            <a:pPr>
              <a:buFont typeface="Wingdings" panose="05000000000000000000" pitchFamily="2" charset="2"/>
              <a:buChar char="ü"/>
            </a:pPr>
            <a:r>
              <a:rPr lang="en-US" dirty="0"/>
              <a:t>Firearms </a:t>
            </a:r>
            <a:r>
              <a:rPr lang="en-US" dirty="0" smtClean="0"/>
              <a:t>Tracing- a </a:t>
            </a:r>
            <a:r>
              <a:rPr lang="en-US" dirty="0"/>
              <a:t>useful tool</a:t>
            </a:r>
          </a:p>
          <a:p>
            <a:pPr>
              <a:buFont typeface="Wingdings" panose="05000000000000000000" pitchFamily="2" charset="2"/>
              <a:buChar char="ü"/>
            </a:pPr>
            <a:r>
              <a:rPr lang="en-US" dirty="0"/>
              <a:t>Using Collective Data Sharing in eTrace</a:t>
            </a:r>
          </a:p>
          <a:p>
            <a:pPr>
              <a:buFont typeface="Wingdings" panose="05000000000000000000" pitchFamily="2" charset="2"/>
              <a:buChar char="ü"/>
            </a:pPr>
            <a:r>
              <a:rPr lang="en-US" dirty="0" smtClean="0"/>
              <a:t>Entering Crime Guns </a:t>
            </a:r>
            <a:r>
              <a:rPr lang="en-US" dirty="0"/>
              <a:t>in NCIC</a:t>
            </a:r>
          </a:p>
          <a:p>
            <a:pPr>
              <a:buFont typeface="Wingdings" panose="05000000000000000000" pitchFamily="2" charset="2"/>
              <a:buChar char="ü"/>
            </a:pPr>
            <a:r>
              <a:rPr lang="en-US" dirty="0"/>
              <a:t>Using NIBIN</a:t>
            </a:r>
          </a:p>
          <a:p>
            <a:pPr>
              <a:buFont typeface="Wingdings" panose="05000000000000000000" pitchFamily="2" charset="2"/>
              <a:buChar char="ü"/>
            </a:pPr>
            <a:r>
              <a:rPr lang="en-US" dirty="0"/>
              <a:t>Straw Purchasing </a:t>
            </a:r>
            <a:r>
              <a:rPr lang="en-US" dirty="0" smtClean="0"/>
              <a:t>Indicators</a:t>
            </a:r>
          </a:p>
          <a:p>
            <a:pPr>
              <a:buFont typeface="Wingdings" panose="05000000000000000000" pitchFamily="2" charset="2"/>
              <a:buChar char="ü"/>
            </a:pPr>
            <a:r>
              <a:rPr lang="en-US" dirty="0" smtClean="0"/>
              <a:t>JNET- QROS Searches</a:t>
            </a:r>
            <a:endParaRPr lang="en-US" dirty="0"/>
          </a:p>
          <a:p>
            <a:endParaRPr lang="en-US" dirty="0"/>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638800"/>
            <a:ext cx="609600" cy="609600"/>
          </a:xfrm>
          <a:prstGeom prst="rect">
            <a:avLst/>
          </a:prstGeom>
        </p:spPr>
      </p:pic>
    </p:spTree>
    <p:extLst>
      <p:ext uri="{BB962C8B-B14F-4D97-AF65-F5344CB8AC3E}">
        <p14:creationId xmlns:p14="http://schemas.microsoft.com/office/powerpoint/2010/main" val="381873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lstStyle/>
          <a:p>
            <a:r>
              <a:rPr lang="en-US" dirty="0" smtClean="0"/>
              <a:t>Contacts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2900" b="1" dirty="0" smtClean="0"/>
              <a:t>PA Attorney General Gun Violence Section Training:</a:t>
            </a:r>
          </a:p>
          <a:p>
            <a:pPr marL="0" indent="0">
              <a:buNone/>
            </a:pPr>
            <a:r>
              <a:rPr lang="en-US" sz="2900" dirty="0" smtClean="0">
                <a:hlinkClick r:id="rId5"/>
              </a:rPr>
              <a:t>GVSTraining@attorneygeneral.gov</a:t>
            </a:r>
            <a:r>
              <a:rPr lang="en-US" sz="2900" dirty="0" smtClean="0"/>
              <a:t> </a:t>
            </a:r>
          </a:p>
          <a:p>
            <a:pPr marL="0" indent="0">
              <a:buNone/>
            </a:pPr>
            <a:endParaRPr lang="en-US" dirty="0"/>
          </a:p>
          <a:p>
            <a:pPr marL="0" indent="0">
              <a:buNone/>
            </a:pPr>
            <a:r>
              <a:rPr lang="en-US" sz="2200" b="1" dirty="0" smtClean="0"/>
              <a:t>eTrace Resources: </a:t>
            </a:r>
          </a:p>
          <a:p>
            <a:pPr marL="0" indent="0">
              <a:buNone/>
            </a:pPr>
            <a:endParaRPr lang="en-US" sz="2200" dirty="0" smtClean="0"/>
          </a:p>
          <a:p>
            <a:pPr marL="0" indent="0">
              <a:buNone/>
            </a:pPr>
            <a:r>
              <a:rPr lang="en-US" sz="2200" dirty="0" smtClean="0"/>
              <a:t>ATF Online (eTrace Log On)</a:t>
            </a:r>
          </a:p>
          <a:p>
            <a:pPr marL="0" indent="0">
              <a:buNone/>
            </a:pPr>
            <a:r>
              <a:rPr lang="en-US" sz="2200" dirty="0" smtClean="0">
                <a:hlinkClick r:id="rId6"/>
              </a:rPr>
              <a:t>www.atfonline.gov/etrace</a:t>
            </a:r>
            <a:r>
              <a:rPr lang="en-US" sz="2200" dirty="0" smtClean="0"/>
              <a:t> </a:t>
            </a:r>
          </a:p>
          <a:p>
            <a:pPr marL="0" indent="0">
              <a:buNone/>
            </a:pPr>
            <a:endParaRPr lang="en-US" sz="2200" dirty="0" smtClean="0"/>
          </a:p>
          <a:p>
            <a:pPr marL="0" indent="0">
              <a:buNone/>
            </a:pPr>
            <a:r>
              <a:rPr lang="en-US" sz="2200" dirty="0" smtClean="0"/>
              <a:t>ATF- eTrace Administration</a:t>
            </a:r>
          </a:p>
          <a:p>
            <a:pPr marL="0" indent="0">
              <a:buNone/>
            </a:pPr>
            <a:r>
              <a:rPr lang="en-US" sz="2200" dirty="0" smtClean="0">
                <a:hlinkClick r:id="rId7"/>
              </a:rPr>
              <a:t>etraceadmin@atf.gov</a:t>
            </a:r>
            <a:endParaRPr lang="en-US" sz="2200" dirty="0" smtClean="0"/>
          </a:p>
          <a:p>
            <a:pPr marL="0" indent="0">
              <a:buNone/>
            </a:pPr>
            <a:endParaRPr lang="en-US" dirty="0"/>
          </a:p>
        </p:txBody>
      </p:sp>
      <p:pic>
        <p:nvPicPr>
          <p:cNvPr id="5" name="Slide 20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7000" y="5181600"/>
            <a:ext cx="609600" cy="609600"/>
          </a:xfrm>
          <a:prstGeom prst="rect">
            <a:avLst/>
          </a:prstGeom>
        </p:spPr>
      </p:pic>
    </p:spTree>
    <p:extLst>
      <p:ext uri="{BB962C8B-B14F-4D97-AF65-F5344CB8AC3E}">
        <p14:creationId xmlns:p14="http://schemas.microsoft.com/office/powerpoint/2010/main" val="811119279"/>
      </p:ext>
    </p:extLst>
  </p:cSld>
  <p:clrMapOvr>
    <a:masterClrMapping/>
  </p:clrMapOvr>
  <mc:AlternateContent xmlns:mc="http://schemas.openxmlformats.org/markup-compatibility/2006" xmlns:p14="http://schemas.microsoft.com/office/powerpoint/2010/main">
    <mc:Choice Requires="p14">
      <p:transition spd="slow" p14:dur="2000" advTm="23574"/>
    </mc:Choice>
    <mc:Fallback xmlns="">
      <p:transition spd="slow" advTm="2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a:t>Crime Guns</a:t>
            </a:r>
          </a:p>
        </p:txBody>
      </p:sp>
      <p:sp>
        <p:nvSpPr>
          <p:cNvPr id="5" name="Content Placeholder 4"/>
          <p:cNvSpPr>
            <a:spLocks noGrp="1"/>
          </p:cNvSpPr>
          <p:nvPr>
            <p:ph idx="1"/>
          </p:nvPr>
        </p:nvSpPr>
        <p:spPr>
          <a:xfrm>
            <a:off x="609600" y="2362200"/>
            <a:ext cx="8077200" cy="4114800"/>
          </a:xfrm>
        </p:spPr>
        <p:txBody>
          <a:bodyPr>
            <a:normAutofit fontScale="77500" lnSpcReduction="20000"/>
          </a:bodyPr>
          <a:lstStyle/>
          <a:p>
            <a:r>
              <a:rPr lang="en-US" dirty="0"/>
              <a:t>The National Crime Gun Intelligence </a:t>
            </a:r>
            <a:r>
              <a:rPr lang="en-US" dirty="0" smtClean="0"/>
              <a:t>Center </a:t>
            </a:r>
            <a:r>
              <a:rPr lang="en-US" dirty="0"/>
              <a:t>defines a crime gun as any </a:t>
            </a:r>
            <a:r>
              <a:rPr lang="en-US" dirty="0" smtClean="0"/>
              <a:t>firearm possessed or used, or intended to be used, </a:t>
            </a:r>
            <a:r>
              <a:rPr lang="en-US" dirty="0"/>
              <a:t>in a crime or suspected to have been used in a crime. This includes firearms found or </a:t>
            </a:r>
            <a:r>
              <a:rPr lang="en-US" dirty="0" smtClean="0"/>
              <a:t>otherwise </a:t>
            </a:r>
            <a:r>
              <a:rPr lang="en-US" dirty="0"/>
              <a:t>recovered by law enforcement that maybe suspected to have been used in a crime.¹</a:t>
            </a:r>
          </a:p>
          <a:p>
            <a:r>
              <a:rPr lang="en-US" dirty="0" smtClean="0"/>
              <a:t>Alcohol, Tobacco, Firearms and Explosives (ATF) </a:t>
            </a:r>
            <a:r>
              <a:rPr lang="en-US" dirty="0"/>
              <a:t>data from the firearms tracing system reports that in </a:t>
            </a:r>
            <a:r>
              <a:rPr lang="en-US" dirty="0" smtClean="0"/>
              <a:t>2021</a:t>
            </a:r>
            <a:endParaRPr lang="en-US" dirty="0"/>
          </a:p>
          <a:p>
            <a:pPr marL="0" indent="0">
              <a:buNone/>
            </a:pPr>
            <a:r>
              <a:rPr lang="en-US" dirty="0"/>
              <a:t>   </a:t>
            </a:r>
            <a:r>
              <a:rPr lang="en-US" dirty="0" smtClean="0"/>
              <a:t>  Pennsylvania LE </a:t>
            </a:r>
            <a:r>
              <a:rPr lang="en-US" dirty="0"/>
              <a:t>agencies recovered 15,370 </a:t>
            </a:r>
            <a:r>
              <a:rPr lang="en-US" dirty="0" smtClean="0"/>
              <a:t>firearms.</a:t>
            </a:r>
            <a:endParaRPr lang="en-US" dirty="0"/>
          </a:p>
          <a:p>
            <a:pPr marL="0" indent="0">
              <a:buNone/>
            </a:pPr>
            <a:r>
              <a:rPr lang="en-US" dirty="0"/>
              <a:t>    -11,194 were reported as </a:t>
            </a:r>
            <a:r>
              <a:rPr lang="en-US" dirty="0" smtClean="0"/>
              <a:t>Pistols</a:t>
            </a:r>
          </a:p>
          <a:p>
            <a:pPr marL="0" indent="0">
              <a:buNone/>
            </a:pPr>
            <a:endParaRPr lang="en-US" dirty="0"/>
          </a:p>
          <a:p>
            <a:pPr marL="0" indent="0">
              <a:buNone/>
            </a:pPr>
            <a:r>
              <a:rPr lang="en-US" sz="1200" dirty="0"/>
              <a:t>¹SOURCE NCGI BULLETIN 2018</a:t>
            </a:r>
          </a:p>
          <a:p>
            <a:endParaRPr lang="en-US" dirty="0"/>
          </a:p>
        </p:txBody>
      </p:sp>
      <p:pic>
        <p:nvPicPr>
          <p:cNvPr id="4" name="Slide 3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800" y="5410200"/>
            <a:ext cx="487363" cy="487363"/>
          </a:xfrm>
          <a:prstGeom prst="rect">
            <a:avLst/>
          </a:prstGeom>
        </p:spPr>
      </p:pic>
    </p:spTree>
    <p:extLst>
      <p:ext uri="{BB962C8B-B14F-4D97-AF65-F5344CB8AC3E}">
        <p14:creationId xmlns:p14="http://schemas.microsoft.com/office/powerpoint/2010/main" val="176040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a:t>PA Title 18 §6127</a:t>
            </a:r>
          </a:p>
        </p:txBody>
      </p:sp>
      <p:sp>
        <p:nvSpPr>
          <p:cNvPr id="3" name="Content Placeholder 2"/>
          <p:cNvSpPr>
            <a:spLocks noGrp="1"/>
          </p:cNvSpPr>
          <p:nvPr>
            <p:ph idx="1"/>
          </p:nvPr>
        </p:nvSpPr>
        <p:spPr/>
        <p:txBody>
          <a:bodyPr>
            <a:normAutofit fontScale="70000" lnSpcReduction="20000"/>
          </a:bodyPr>
          <a:lstStyle/>
          <a:p>
            <a:r>
              <a:rPr lang="en-US" b="1" dirty="0"/>
              <a:t>§ 6127. Firearm tracing.</a:t>
            </a:r>
            <a:endParaRPr lang="en-US" dirty="0"/>
          </a:p>
          <a:p>
            <a:r>
              <a:rPr lang="en-US" b="1" dirty="0"/>
              <a:t>(a) Illegal possession.--</a:t>
            </a:r>
            <a:r>
              <a:rPr lang="en-US" dirty="0"/>
              <a:t>Upon confiscating or recovering a firearm from the possession of anyone who is not permitted by Federal or State law to possess a firearm, a local law enforcement agency shall use the best available information, including a firearms trace where necessary, to determine how and from where the person gained possession of the firearm.</a:t>
            </a:r>
          </a:p>
          <a:p>
            <a:r>
              <a:rPr lang="en-US" b="1" dirty="0"/>
              <a:t>(b) Tracing.--</a:t>
            </a:r>
            <a:r>
              <a:rPr lang="en-US" dirty="0"/>
              <a:t>Local law enforcement </a:t>
            </a:r>
            <a:r>
              <a:rPr lang="en-US" b="1" u="sng" dirty="0"/>
              <a:t>shall</a:t>
            </a:r>
            <a:r>
              <a:rPr lang="en-US" b="1" dirty="0"/>
              <a:t> </a:t>
            </a:r>
            <a:r>
              <a:rPr lang="en-US" dirty="0"/>
              <a:t>use the National Tracing Center of the </a:t>
            </a:r>
            <a:r>
              <a:rPr lang="en-US" dirty="0" smtClean="0"/>
              <a:t> </a:t>
            </a:r>
            <a:r>
              <a:rPr lang="en-US" dirty="0"/>
              <a:t>Alcohol, Tobacco, Firearms and </a:t>
            </a:r>
            <a:r>
              <a:rPr lang="en-US" dirty="0" smtClean="0"/>
              <a:t>Explosives(ATF) in </a:t>
            </a:r>
            <a:r>
              <a:rPr lang="en-US" dirty="0"/>
              <a:t>complying with subsection (a).</a:t>
            </a:r>
          </a:p>
          <a:p>
            <a:r>
              <a:rPr lang="en-US" b="1" dirty="0"/>
              <a:t>(c) Notification.--</a:t>
            </a:r>
            <a:r>
              <a:rPr lang="en-US" dirty="0"/>
              <a:t>Local law enforcement agencies </a:t>
            </a:r>
            <a:r>
              <a:rPr lang="en-US" b="1" u="sng" dirty="0"/>
              <a:t>shall</a:t>
            </a:r>
            <a:r>
              <a:rPr lang="en-US" dirty="0"/>
              <a:t> advise the Pennsylvania State Police of all firearms that are recovered in accordance with this section.</a:t>
            </a:r>
          </a:p>
          <a:p>
            <a:endParaRPr lang="en-US" dirty="0"/>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5562600"/>
            <a:ext cx="609600" cy="609600"/>
          </a:xfrm>
          <a:prstGeom prst="rect">
            <a:avLst/>
          </a:prstGeom>
        </p:spPr>
      </p:pic>
    </p:spTree>
    <p:extLst>
      <p:ext uri="{BB962C8B-B14F-4D97-AF65-F5344CB8AC3E}">
        <p14:creationId xmlns:p14="http://schemas.microsoft.com/office/powerpoint/2010/main" val="39292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0"/>
            <a:ext cx="6784731" cy="381000"/>
          </a:xfrm>
        </p:spPr>
        <p:txBody>
          <a:bodyPr>
            <a:normAutofit fontScale="90000"/>
          </a:bodyPr>
          <a:lstStyle/>
          <a:p>
            <a:r>
              <a:rPr lang="en-US" dirty="0"/>
              <a:t>Alcohol, Tobacco, Firearms and </a:t>
            </a:r>
            <a:r>
              <a:rPr lang="en-US" dirty="0" smtClean="0"/>
              <a:t>Explosives (</a:t>
            </a:r>
            <a:r>
              <a:rPr lang="en-US" dirty="0"/>
              <a:t>ATF) </a:t>
            </a:r>
            <a:r>
              <a:rPr lang="en-US" dirty="0" smtClean="0"/>
              <a:t>– Firearms Tracing</a:t>
            </a:r>
            <a:r>
              <a:rPr lang="en-US" b="1" dirty="0"/>
              <a:t/>
            </a:r>
            <a:br>
              <a:rPr lang="en-US" b="1" dirty="0"/>
            </a:br>
            <a:endParaRPr lang="en-US" dirty="0"/>
          </a:p>
        </p:txBody>
      </p:sp>
      <p:sp>
        <p:nvSpPr>
          <p:cNvPr id="3" name="Content Placeholder 2"/>
          <p:cNvSpPr>
            <a:spLocks noGrp="1"/>
          </p:cNvSpPr>
          <p:nvPr>
            <p:ph idx="1"/>
          </p:nvPr>
        </p:nvSpPr>
        <p:spPr>
          <a:xfrm>
            <a:off x="609600" y="2590800"/>
            <a:ext cx="8077200" cy="4114800"/>
          </a:xfrm>
        </p:spPr>
        <p:txBody>
          <a:bodyPr>
            <a:normAutofit fontScale="92500" lnSpcReduction="20000"/>
          </a:bodyPr>
          <a:lstStyle/>
          <a:p>
            <a:r>
              <a:rPr lang="en-US" sz="2800" dirty="0"/>
              <a:t>Firearms tracing is the process of researching all legal transfers of a firearm from manufacturer to retail sale</a:t>
            </a:r>
            <a:r>
              <a:rPr lang="en-US" sz="2800" dirty="0" smtClean="0"/>
              <a:t>. </a:t>
            </a:r>
            <a:r>
              <a:rPr lang="en-US" sz="2800" dirty="0"/>
              <a:t>Using information unique to the firearm such as make, model</a:t>
            </a:r>
            <a:r>
              <a:rPr lang="en-US" sz="2800" dirty="0" smtClean="0"/>
              <a:t>, manufacturer </a:t>
            </a:r>
            <a:r>
              <a:rPr lang="en-US" sz="2800" dirty="0"/>
              <a:t>and serial number. </a:t>
            </a:r>
            <a:r>
              <a:rPr lang="en-US" sz="2800" dirty="0" smtClean="0"/>
              <a:t>ATF’s </a:t>
            </a:r>
            <a:r>
              <a:rPr lang="en-US" sz="2800" dirty="0"/>
              <a:t>National Tracing Center can conduct research allowing law enforcement to identify the </a:t>
            </a:r>
            <a:r>
              <a:rPr lang="en-US" sz="2800" b="1" u="sng" dirty="0"/>
              <a:t>first retail purchaser </a:t>
            </a:r>
            <a:r>
              <a:rPr lang="en-US" sz="2800" dirty="0"/>
              <a:t>of a </a:t>
            </a:r>
            <a:r>
              <a:rPr lang="en-US" sz="2800" dirty="0" smtClean="0"/>
              <a:t>firearm.</a:t>
            </a:r>
            <a:endParaRPr lang="en-US" sz="2800" dirty="0"/>
          </a:p>
          <a:p>
            <a:pPr marL="0" indent="0">
              <a:buNone/>
            </a:pPr>
            <a:endParaRPr lang="en-US" sz="2800" dirty="0"/>
          </a:p>
          <a:p>
            <a:r>
              <a:rPr lang="en-US" sz="2800" dirty="0" smtClean="0"/>
              <a:t>This </a:t>
            </a:r>
            <a:r>
              <a:rPr lang="en-US" sz="2800" dirty="0"/>
              <a:t>often provides a </a:t>
            </a:r>
            <a:r>
              <a:rPr lang="en-US" sz="2800" dirty="0" smtClean="0"/>
              <a:t>place to start in </a:t>
            </a:r>
            <a:r>
              <a:rPr lang="en-US" sz="2800" dirty="0"/>
              <a:t>the </a:t>
            </a:r>
            <a:r>
              <a:rPr lang="en-US" sz="2800" dirty="0" smtClean="0"/>
              <a:t>investigation.</a:t>
            </a:r>
          </a:p>
          <a:p>
            <a:pPr marL="0" indent="0">
              <a:buNone/>
            </a:pPr>
            <a:endParaRPr lang="en-US" sz="2800" dirty="0"/>
          </a:p>
          <a:p>
            <a:pPr marL="0" indent="0">
              <a:buNone/>
            </a:pPr>
            <a:r>
              <a:rPr lang="en-US" sz="2800" dirty="0" smtClean="0"/>
              <a:t>                               </a:t>
            </a:r>
            <a:endParaRPr lang="en-US" dirty="0"/>
          </a:p>
          <a:p>
            <a:pPr marL="0" indent="0">
              <a:buNone/>
            </a:pPr>
            <a:r>
              <a:rPr lang="en-US" sz="1300" dirty="0" smtClean="0"/>
              <a:t>SOURCE ATF PUB 3312.13</a:t>
            </a:r>
            <a:endParaRPr lang="en-US" sz="1300" dirty="0"/>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5486400"/>
            <a:ext cx="609600" cy="609600"/>
          </a:xfrm>
          <a:prstGeom prst="rect">
            <a:avLst/>
          </a:prstGeom>
        </p:spPr>
      </p:pic>
    </p:spTree>
    <p:extLst>
      <p:ext uri="{BB962C8B-B14F-4D97-AF65-F5344CB8AC3E}">
        <p14:creationId xmlns:p14="http://schemas.microsoft.com/office/powerpoint/2010/main" val="41322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a:t>Firearms Tracing Methods</a:t>
            </a:r>
          </a:p>
        </p:txBody>
      </p:sp>
      <p:sp>
        <p:nvSpPr>
          <p:cNvPr id="3" name="Content Placeholder 2"/>
          <p:cNvSpPr>
            <a:spLocks noGrp="1"/>
          </p:cNvSpPr>
          <p:nvPr>
            <p:ph idx="1"/>
          </p:nvPr>
        </p:nvSpPr>
        <p:spPr>
          <a:xfrm>
            <a:off x="609600" y="2362200"/>
            <a:ext cx="8077200" cy="3962400"/>
          </a:xfrm>
        </p:spPr>
        <p:txBody>
          <a:bodyPr>
            <a:normAutofit fontScale="70000" lnSpcReduction="20000"/>
          </a:bodyPr>
          <a:lstStyle/>
          <a:p>
            <a:pPr marL="0" indent="0">
              <a:buNone/>
            </a:pPr>
            <a:r>
              <a:rPr lang="en-US" dirty="0"/>
              <a:t>Firearm Tracing can be requested in three ways:</a:t>
            </a:r>
          </a:p>
          <a:p>
            <a:pPr marL="0" indent="0">
              <a:buNone/>
            </a:pPr>
            <a:r>
              <a:rPr lang="en-US" dirty="0"/>
              <a:t>     1. Submitting the trace request electronically known as </a:t>
            </a:r>
            <a:r>
              <a:rPr lang="en-US" dirty="0" smtClean="0"/>
              <a:t>eTrace;</a:t>
            </a:r>
          </a:p>
          <a:p>
            <a:pPr marL="0" indent="0">
              <a:buNone/>
            </a:pPr>
            <a:r>
              <a:rPr lang="en-US" dirty="0"/>
              <a:t>	</a:t>
            </a:r>
            <a:r>
              <a:rPr lang="en-US" dirty="0" smtClean="0"/>
              <a:t>*Requires </a:t>
            </a:r>
            <a:r>
              <a:rPr lang="en-US" dirty="0"/>
              <a:t>an eTrace </a:t>
            </a:r>
            <a:r>
              <a:rPr lang="en-US" dirty="0" smtClean="0"/>
              <a:t>account and is paperless</a:t>
            </a:r>
            <a:endParaRPr lang="en-US" dirty="0"/>
          </a:p>
          <a:p>
            <a:pPr marL="0" indent="0">
              <a:buNone/>
            </a:pPr>
            <a:r>
              <a:rPr lang="en-US" dirty="0"/>
              <a:t>     2. Manually </a:t>
            </a:r>
            <a:r>
              <a:rPr lang="en-US" dirty="0" smtClean="0"/>
              <a:t>completing a trace request form and submitting to </a:t>
            </a:r>
            <a:r>
              <a:rPr lang="en-US" dirty="0"/>
              <a:t>the </a:t>
            </a:r>
            <a:endParaRPr lang="en-US" dirty="0" smtClean="0"/>
          </a:p>
          <a:p>
            <a:pPr marL="0" indent="0">
              <a:buNone/>
            </a:pPr>
            <a:r>
              <a:rPr lang="en-US" dirty="0"/>
              <a:t> </a:t>
            </a:r>
            <a:r>
              <a:rPr lang="en-US" dirty="0" smtClean="0"/>
              <a:t>         National Tracing Center via mail or fax (ATF Form 3312.1); </a:t>
            </a:r>
            <a:endParaRPr lang="en-US" dirty="0"/>
          </a:p>
          <a:p>
            <a:pPr marL="0" indent="0">
              <a:buNone/>
            </a:pPr>
            <a:r>
              <a:rPr lang="en-US" dirty="0"/>
              <a:t>     3. </a:t>
            </a:r>
            <a:r>
              <a:rPr lang="en-US" dirty="0" smtClean="0"/>
              <a:t>Requesting </a:t>
            </a:r>
            <a:r>
              <a:rPr lang="en-US" dirty="0"/>
              <a:t>an urgent trace via telephone. </a:t>
            </a:r>
            <a:endParaRPr lang="en-US" dirty="0" smtClean="0"/>
          </a:p>
          <a:p>
            <a:pPr marL="0" indent="0">
              <a:buNone/>
            </a:pPr>
            <a:r>
              <a:rPr lang="en-US" dirty="0" smtClean="0"/>
              <a:t>	*These </a:t>
            </a:r>
            <a:r>
              <a:rPr lang="en-US" dirty="0"/>
              <a:t>are </a:t>
            </a:r>
            <a:r>
              <a:rPr lang="en-US" dirty="0" smtClean="0"/>
              <a:t>only accepted </a:t>
            </a:r>
            <a:r>
              <a:rPr lang="en-US" dirty="0"/>
              <a:t>in special circumstances involving 	</a:t>
            </a:r>
            <a:r>
              <a:rPr lang="en-US" dirty="0" smtClean="0"/>
              <a:t>violent </a:t>
            </a:r>
            <a:r>
              <a:rPr lang="en-US" dirty="0"/>
              <a:t>crime or </a:t>
            </a:r>
            <a:r>
              <a:rPr lang="en-US" dirty="0" smtClean="0"/>
              <a:t>law enforcement involved shootings.  </a:t>
            </a:r>
            <a:endParaRPr lang="en-US" dirty="0"/>
          </a:p>
          <a:p>
            <a:pPr marL="0" indent="0">
              <a:buNone/>
            </a:pPr>
            <a:endParaRPr lang="en-US" dirty="0"/>
          </a:p>
          <a:p>
            <a:pPr marL="0" indent="0" algn="ctr">
              <a:buNone/>
            </a:pPr>
            <a:r>
              <a:rPr lang="en-US" dirty="0"/>
              <a:t>*Firearms Tracing is provided without costs to law </a:t>
            </a:r>
            <a:r>
              <a:rPr lang="en-US" dirty="0" smtClean="0"/>
              <a:t>enforcement</a:t>
            </a:r>
          </a:p>
          <a:p>
            <a:pPr marL="0" indent="0" algn="ctr">
              <a:buNone/>
            </a:pPr>
            <a:r>
              <a:rPr lang="en-US" dirty="0" smtClean="0"/>
              <a:t>                      </a:t>
            </a:r>
            <a:endParaRPr lang="en-US" dirty="0"/>
          </a:p>
          <a:p>
            <a:pPr marL="0" indent="0">
              <a:buNone/>
            </a:pPr>
            <a:r>
              <a:rPr lang="en-US" sz="1600" dirty="0"/>
              <a:t>SOURCE ATF PUB 3312.13</a:t>
            </a:r>
          </a:p>
          <a:p>
            <a:endParaRPr lang="en-US" dirty="0"/>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5486400"/>
            <a:ext cx="609600" cy="609600"/>
          </a:xfrm>
          <a:prstGeom prst="rect">
            <a:avLst/>
          </a:prstGeom>
        </p:spPr>
      </p:pic>
    </p:spTree>
    <p:extLst>
      <p:ext uri="{BB962C8B-B14F-4D97-AF65-F5344CB8AC3E}">
        <p14:creationId xmlns:p14="http://schemas.microsoft.com/office/powerpoint/2010/main" val="25873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fontScale="90000"/>
          </a:bodyPr>
          <a:lstStyle/>
          <a:p>
            <a:r>
              <a:rPr lang="en-US" dirty="0" smtClean="0"/>
              <a:t>Requirements for Submitting a Firearm </a:t>
            </a:r>
            <a:r>
              <a:rPr lang="en-US" dirty="0"/>
              <a:t>T</a:t>
            </a:r>
            <a:r>
              <a:rPr lang="en-US" dirty="0" smtClean="0"/>
              <a:t>race Request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2800" dirty="0" smtClean="0"/>
              <a:t>To fully complete a trace request the recovering agency </a:t>
            </a:r>
            <a:r>
              <a:rPr lang="en-US" sz="2800" b="1" u="sng" dirty="0" smtClean="0"/>
              <a:t>must</a:t>
            </a:r>
            <a:r>
              <a:rPr lang="en-US" sz="2800" dirty="0" smtClean="0"/>
              <a:t> provide:</a:t>
            </a:r>
          </a:p>
          <a:p>
            <a:pPr marL="0" indent="0">
              <a:buNone/>
            </a:pPr>
            <a:endParaRPr lang="en-US" sz="2400" dirty="0" smtClean="0"/>
          </a:p>
          <a:p>
            <a:r>
              <a:rPr lang="en-US" sz="3100" dirty="0"/>
              <a:t> </a:t>
            </a:r>
            <a:r>
              <a:rPr lang="en-US" sz="3100" dirty="0" smtClean="0"/>
              <a:t>    Complete and accurate firearm description; </a:t>
            </a:r>
          </a:p>
          <a:p>
            <a:r>
              <a:rPr lang="en-US" sz="3100" dirty="0"/>
              <a:t> </a:t>
            </a:r>
            <a:r>
              <a:rPr lang="en-US" sz="3100" dirty="0" smtClean="0"/>
              <a:t>    Requestor name, agency name, address and ORI; </a:t>
            </a:r>
          </a:p>
          <a:p>
            <a:r>
              <a:rPr lang="en-US" sz="3100" dirty="0"/>
              <a:t> </a:t>
            </a:r>
            <a:r>
              <a:rPr lang="en-US" sz="3100" dirty="0" smtClean="0"/>
              <a:t>    Possessor and associates names and identifiers if </a:t>
            </a:r>
          </a:p>
          <a:p>
            <a:pPr marL="0" indent="0">
              <a:buNone/>
            </a:pPr>
            <a:r>
              <a:rPr lang="en-US" sz="3100" dirty="0" smtClean="0"/>
              <a:t>          applicable; </a:t>
            </a:r>
          </a:p>
          <a:p>
            <a:r>
              <a:rPr lang="en-US" sz="3100" dirty="0"/>
              <a:t> </a:t>
            </a:r>
            <a:r>
              <a:rPr lang="en-US" sz="3100" dirty="0" smtClean="0"/>
              <a:t>    Firearm recovery </a:t>
            </a:r>
            <a:r>
              <a:rPr lang="en-US" sz="3100" dirty="0"/>
              <a:t>l</a:t>
            </a:r>
            <a:r>
              <a:rPr lang="en-US" sz="3100" dirty="0" smtClean="0"/>
              <a:t>ocation and address; </a:t>
            </a:r>
          </a:p>
          <a:p>
            <a:r>
              <a:rPr lang="en-US" sz="3100" dirty="0"/>
              <a:t> </a:t>
            </a:r>
            <a:r>
              <a:rPr lang="en-US" sz="3100" dirty="0" smtClean="0"/>
              <a:t>    NCIC Crime Code- The alleged crime associated with</a:t>
            </a:r>
          </a:p>
          <a:p>
            <a:pPr marL="0" indent="0">
              <a:buNone/>
            </a:pPr>
            <a:r>
              <a:rPr lang="en-US" sz="3100" dirty="0" smtClean="0"/>
              <a:t>          firearm recovery. </a:t>
            </a:r>
          </a:p>
          <a:p>
            <a:pPr marL="0" indent="0">
              <a:buNone/>
            </a:pPr>
            <a:endParaRPr lang="en-US" sz="2800" dirty="0" smtClean="0"/>
          </a:p>
          <a:p>
            <a:pPr marL="0" lvl="0" indent="0">
              <a:buNone/>
            </a:pPr>
            <a:endParaRPr lang="en-US" sz="1200" dirty="0" smtClean="0">
              <a:solidFill>
                <a:prstClr val="black"/>
              </a:solidFill>
            </a:endParaRPr>
          </a:p>
          <a:p>
            <a:pPr marL="0" lvl="0" indent="0">
              <a:buNone/>
            </a:pPr>
            <a:endParaRPr lang="en-US" sz="1200" dirty="0">
              <a:solidFill>
                <a:prstClr val="black"/>
              </a:solidFill>
            </a:endParaRPr>
          </a:p>
          <a:p>
            <a:pPr marL="0" lvl="0" indent="0">
              <a:buNone/>
            </a:pPr>
            <a:r>
              <a:rPr lang="en-US" sz="1400" dirty="0" smtClean="0">
                <a:solidFill>
                  <a:prstClr val="black"/>
                </a:solidFill>
              </a:rPr>
              <a:t>SOURCE </a:t>
            </a:r>
            <a:r>
              <a:rPr lang="en-US" sz="1400" dirty="0">
                <a:solidFill>
                  <a:prstClr val="black"/>
                </a:solidFill>
              </a:rPr>
              <a:t>ATF PUB 3312.13</a:t>
            </a:r>
          </a:p>
          <a:p>
            <a:pPr marL="0" indent="0">
              <a:buNone/>
            </a:pPr>
            <a:endParaRPr lang="en-US" sz="2800" dirty="0"/>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4731" y="5638800"/>
            <a:ext cx="609600" cy="609600"/>
          </a:xfrm>
          <a:prstGeom prst="rect">
            <a:avLst/>
          </a:prstGeom>
        </p:spPr>
      </p:pic>
    </p:spTree>
    <p:extLst>
      <p:ext uri="{BB962C8B-B14F-4D97-AF65-F5344CB8AC3E}">
        <p14:creationId xmlns:p14="http://schemas.microsoft.com/office/powerpoint/2010/main" val="129865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fontScale="90000"/>
          </a:bodyPr>
          <a:lstStyle/>
          <a:p>
            <a:r>
              <a:rPr lang="en-US" dirty="0" smtClean="0"/>
              <a:t/>
            </a:r>
            <a:br>
              <a:rPr lang="en-US" dirty="0" smtClean="0"/>
            </a:br>
            <a:r>
              <a:rPr lang="en-US" dirty="0" smtClean="0"/>
              <a:t>Firearms Tracing- </a:t>
            </a:r>
            <a:r>
              <a:rPr lang="en-US" dirty="0"/>
              <a:t>e</a:t>
            </a:r>
            <a:r>
              <a:rPr lang="en-US" dirty="0" smtClean="0"/>
              <a:t>Trace</a:t>
            </a:r>
            <a:r>
              <a:rPr lang="en-US" dirty="0"/>
              <a:t/>
            </a:r>
            <a:br>
              <a:rPr lang="en-US" dirty="0"/>
            </a:br>
            <a:r>
              <a:rPr lang="en-US" dirty="0"/>
              <a:t> </a:t>
            </a:r>
          </a:p>
        </p:txBody>
      </p:sp>
      <p:sp>
        <p:nvSpPr>
          <p:cNvPr id="3" name="Content Placeholder 2"/>
          <p:cNvSpPr>
            <a:spLocks noGrp="1"/>
          </p:cNvSpPr>
          <p:nvPr>
            <p:ph idx="1"/>
          </p:nvPr>
        </p:nvSpPr>
        <p:spPr/>
        <p:txBody>
          <a:bodyPr>
            <a:normAutofit fontScale="77500" lnSpcReduction="20000"/>
          </a:bodyPr>
          <a:lstStyle/>
          <a:p>
            <a:r>
              <a:rPr lang="en-US" dirty="0"/>
              <a:t>eTrace is </a:t>
            </a:r>
            <a:r>
              <a:rPr lang="en-US" dirty="0" smtClean="0"/>
              <a:t>the paperless, electronic </a:t>
            </a:r>
            <a:r>
              <a:rPr lang="en-US" dirty="0"/>
              <a:t>submission of firearms trace requests to ATF-National Tracing </a:t>
            </a:r>
            <a:r>
              <a:rPr lang="en-US" dirty="0" smtClean="0"/>
              <a:t>Center.</a:t>
            </a:r>
            <a:endParaRPr lang="en-US" dirty="0"/>
          </a:p>
          <a:p>
            <a:r>
              <a:rPr lang="en-US" dirty="0"/>
              <a:t>Trace data and requesting agency returns are available in this web based </a:t>
            </a:r>
            <a:r>
              <a:rPr lang="en-US" dirty="0" smtClean="0"/>
              <a:t>system.</a:t>
            </a:r>
            <a:endParaRPr lang="en-US" dirty="0"/>
          </a:p>
          <a:p>
            <a:r>
              <a:rPr lang="en-US" dirty="0"/>
              <a:t>An eTrace </a:t>
            </a:r>
            <a:r>
              <a:rPr lang="en-US" dirty="0" smtClean="0"/>
              <a:t>memorandum of understanding (MOU) </a:t>
            </a:r>
            <a:r>
              <a:rPr lang="en-US" dirty="0"/>
              <a:t>with ATF is required before the eTrace account can be </a:t>
            </a:r>
            <a:r>
              <a:rPr lang="en-US" dirty="0" smtClean="0"/>
              <a:t>initiated. </a:t>
            </a:r>
            <a:endParaRPr lang="en-US" dirty="0"/>
          </a:p>
          <a:p>
            <a:r>
              <a:rPr lang="en-US" b="1" dirty="0"/>
              <a:t>Collective Data Sharing- </a:t>
            </a:r>
            <a:r>
              <a:rPr lang="en-US" dirty="0"/>
              <a:t>Agencies </a:t>
            </a:r>
            <a:r>
              <a:rPr lang="en-US" dirty="0" smtClean="0"/>
              <a:t>are strongly encouraged </a:t>
            </a:r>
            <a:r>
              <a:rPr lang="en-US" dirty="0"/>
              <a:t>to participate in sharing vital crime gun intelligence to other agencies who also opt in to sharing their trace </a:t>
            </a:r>
            <a:r>
              <a:rPr lang="en-US" dirty="0" smtClean="0"/>
              <a:t>data. </a:t>
            </a:r>
          </a:p>
          <a:p>
            <a:pPr marL="0" indent="0">
              <a:buNone/>
            </a:pPr>
            <a:endParaRPr lang="en-US" dirty="0" smtClean="0"/>
          </a:p>
          <a:p>
            <a:pPr marL="0" indent="0">
              <a:buNone/>
            </a:pPr>
            <a:r>
              <a:rPr lang="en-US" sz="1400" dirty="0" smtClean="0"/>
              <a:t>SOURCE ATF PUB 3312.13</a:t>
            </a:r>
            <a:endParaRPr lang="en-US" sz="1400" dirty="0"/>
          </a:p>
          <a:p>
            <a:endParaRPr lang="en-US"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5562600"/>
            <a:ext cx="609600" cy="609600"/>
          </a:xfrm>
          <a:prstGeom prst="rect">
            <a:avLst/>
          </a:prstGeom>
        </p:spPr>
      </p:pic>
    </p:spTree>
    <p:extLst>
      <p:ext uri="{BB962C8B-B14F-4D97-AF65-F5344CB8AC3E}">
        <p14:creationId xmlns:p14="http://schemas.microsoft.com/office/powerpoint/2010/main" val="30663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824"/>
            <a:ext cx="6784731" cy="838200"/>
          </a:xfrm>
        </p:spPr>
        <p:txBody>
          <a:bodyPr>
            <a:normAutofit/>
          </a:bodyPr>
          <a:lstStyle/>
          <a:p>
            <a:r>
              <a:rPr lang="en-US" sz="3200" dirty="0"/>
              <a:t>Collective Data Sharing in eTrace</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Collective data sharing (CDS) is a function in eTrace that permits other “opting in” agencies the ability to view and share trace related data.</a:t>
            </a:r>
          </a:p>
          <a:p>
            <a:r>
              <a:rPr lang="en-US" dirty="0"/>
              <a:t>This enhances law enforcement abilities to access other potential leads relative to firearms trafficking. </a:t>
            </a:r>
          </a:p>
          <a:p>
            <a:r>
              <a:rPr lang="en-US" dirty="0"/>
              <a:t>Without choosing the CDS </a:t>
            </a:r>
            <a:r>
              <a:rPr lang="en-US" dirty="0" smtClean="0"/>
              <a:t>option, </a:t>
            </a:r>
            <a:r>
              <a:rPr lang="en-US" dirty="0"/>
              <a:t>these leads may go </a:t>
            </a:r>
            <a:r>
              <a:rPr lang="en-US" dirty="0" smtClean="0"/>
              <a:t>unnoticed. </a:t>
            </a:r>
            <a:endParaRPr lang="en-US" dirty="0"/>
          </a:p>
          <a:p>
            <a:r>
              <a:rPr lang="en-US" dirty="0"/>
              <a:t>If your agency does not opt in for CDS you do not have the capability to see the data </a:t>
            </a:r>
            <a:r>
              <a:rPr lang="en-US" dirty="0" smtClean="0"/>
              <a:t>and miss </a:t>
            </a:r>
            <a:r>
              <a:rPr lang="en-US" dirty="0"/>
              <a:t>potential </a:t>
            </a:r>
            <a:r>
              <a:rPr lang="en-US" dirty="0" smtClean="0"/>
              <a:t>leads.</a:t>
            </a:r>
            <a:endParaRPr lang="en-US" dirty="0"/>
          </a:p>
          <a:p>
            <a:r>
              <a:rPr lang="en-US" dirty="0"/>
              <a:t>Opting in allows your agency access to additional crime gun </a:t>
            </a:r>
            <a:r>
              <a:rPr lang="en-US" dirty="0" smtClean="0"/>
              <a:t>information. </a:t>
            </a:r>
          </a:p>
          <a:p>
            <a:pPr marL="0" indent="0">
              <a:buNone/>
            </a:pPr>
            <a:endParaRPr lang="en-US" dirty="0"/>
          </a:p>
          <a:p>
            <a:pPr marL="0" indent="0" algn="ctr">
              <a:buNone/>
            </a:pPr>
            <a:r>
              <a:rPr lang="en-US" dirty="0"/>
              <a:t> * The data returned is limited to in-state (</a:t>
            </a:r>
            <a:r>
              <a:rPr lang="en-US" dirty="0" smtClean="0"/>
              <a:t>PA) transactions only                                               </a:t>
            </a:r>
            <a:endParaRPr lang="en-US" dirty="0"/>
          </a:p>
          <a:p>
            <a:endParaRPr lang="en-US" dirty="0"/>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9331" y="5638800"/>
            <a:ext cx="609600" cy="609600"/>
          </a:xfrm>
          <a:prstGeom prst="rect">
            <a:avLst/>
          </a:prstGeom>
        </p:spPr>
      </p:pic>
    </p:spTree>
    <p:extLst>
      <p:ext uri="{BB962C8B-B14F-4D97-AF65-F5344CB8AC3E}">
        <p14:creationId xmlns:p14="http://schemas.microsoft.com/office/powerpoint/2010/main" val="427398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1516</TotalTime>
  <Words>3613</Words>
  <Application>Microsoft Office PowerPoint</Application>
  <PresentationFormat>On-screen Show (4:3)</PresentationFormat>
  <Paragraphs>405</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Impact</vt:lpstr>
      <vt:lpstr>Wingdings</vt:lpstr>
      <vt:lpstr>Office Theme</vt:lpstr>
      <vt:lpstr>PowerPoint Presentation</vt:lpstr>
      <vt:lpstr>Objectives</vt:lpstr>
      <vt:lpstr>Crime Guns</vt:lpstr>
      <vt:lpstr>PA Title 18 §6127</vt:lpstr>
      <vt:lpstr>Alcohol, Tobacco, Firearms and Explosives (ATF) – Firearms Tracing </vt:lpstr>
      <vt:lpstr>Firearms Tracing Methods</vt:lpstr>
      <vt:lpstr>Requirements for Submitting a Firearm Trace Request</vt:lpstr>
      <vt:lpstr> Firearms Tracing- eTrace  </vt:lpstr>
      <vt:lpstr>Collective Data Sharing in eTrace</vt:lpstr>
      <vt:lpstr>Benefits of using eTrace</vt:lpstr>
      <vt:lpstr>Establishing an eTrace Account</vt:lpstr>
      <vt:lpstr>Pennsylvania L.E. eTrace Participation</vt:lpstr>
      <vt:lpstr>Pennsylvania State Police Notification                                 NCIC Entry</vt:lpstr>
      <vt:lpstr>ATF NATIONAL INTEGRATED BALLISTC INFORMATION NETWORK- NIBIN  </vt:lpstr>
      <vt:lpstr>What is a Straw Purchaser?</vt:lpstr>
      <vt:lpstr>Indicators of a Potential Straw Purchase</vt:lpstr>
      <vt:lpstr>JNET QROS SEARCHES</vt:lpstr>
      <vt:lpstr>Highlights</vt:lpstr>
      <vt:lpstr>Summary</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Szukalski, Donnajean C.</dc:creator>
  <cp:lastModifiedBy>Little, Shawn M.</cp:lastModifiedBy>
  <cp:revision>120</cp:revision>
  <dcterms:created xsi:type="dcterms:W3CDTF">2017-02-17T14:22:13Z</dcterms:created>
  <dcterms:modified xsi:type="dcterms:W3CDTF">2023-11-20T19:32:16Z</dcterms:modified>
</cp:coreProperties>
</file>